
<file path=[Content_Types].xml><?xml version="1.0" encoding="utf-8"?>
<Types xmlns="http://schemas.openxmlformats.org/package/2006/content-types">
  <Default Extension="image" ContentType="image/jpg"/>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
  </p:notesMasterIdLst>
  <p:sldIdLst>
    <p:sldId id="376" r:id="rId2"/>
  </p:sldIdLst>
  <p:sldSz cx="10693400" cy="7562850"/>
  <p:notesSz cx="10693400" cy="7562850"/>
  <p:custDataLst>
    <p:tags r:id="rId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27"/>
  </p:normalViewPr>
  <p:slideViewPr>
    <p:cSldViewPr>
      <p:cViewPr varScale="1">
        <p:scale>
          <a:sx n="98" d="100"/>
          <a:sy n="98" d="100"/>
        </p:scale>
        <p:origin x="129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FD64D84B-CB8E-7641-8469-F4BFD4F75E54}" type="datetimeFigureOut">
              <a:rPr lang="en-US" smtClean="0"/>
              <a:t>10/13/2021</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E2AC2D26-F128-1142-8768-084AB6FE76F3}" type="slidenum">
              <a:rPr lang="en-US" smtClean="0"/>
              <a:t>‹#›</a:t>
            </a:fld>
            <a:endParaRPr lang="en-US"/>
          </a:p>
        </p:txBody>
      </p:sp>
    </p:spTree>
    <p:extLst>
      <p:ext uri="{BB962C8B-B14F-4D97-AF65-F5344CB8AC3E}">
        <p14:creationId xmlns:p14="http://schemas.microsoft.com/office/powerpoint/2010/main" val="124515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BB94B-C57C-4840-85E9-FD416139E307}" type="slidenum">
              <a:rPr lang="en-US" smtClean="0"/>
              <a:t>1</a:t>
            </a:fld>
            <a:endParaRPr lang="en-US"/>
          </a:p>
        </p:txBody>
      </p:sp>
    </p:spTree>
    <p:extLst>
      <p:ext uri="{BB962C8B-B14F-4D97-AF65-F5344CB8AC3E}">
        <p14:creationId xmlns:p14="http://schemas.microsoft.com/office/powerpoint/2010/main" val="159152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1768" y="2201627"/>
            <a:ext cx="8520038" cy="1519153"/>
          </a:xfrm>
        </p:spPr>
        <p:txBody>
          <a:bodyPr/>
          <a:lstStyle/>
          <a:p>
            <a:r>
              <a:rPr lang="en-US"/>
              <a:t>Click to edit Master title style</a:t>
            </a:r>
          </a:p>
        </p:txBody>
      </p:sp>
      <p:sp>
        <p:nvSpPr>
          <p:cNvPr id="3" name="Subtitle 2"/>
          <p:cNvSpPr>
            <a:spLocks noGrp="1"/>
          </p:cNvSpPr>
          <p:nvPr>
            <p:ph type="subTitle" idx="1"/>
          </p:nvPr>
        </p:nvSpPr>
        <p:spPr>
          <a:xfrm>
            <a:off x="1503536" y="4016077"/>
            <a:ext cx="7016502" cy="1811172"/>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092" y="283819"/>
            <a:ext cx="2255304" cy="604708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179" y="283819"/>
            <a:ext cx="6598853" cy="60470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84" b="1" i="0">
                <a:solidFill>
                  <a:srgbClr val="133156"/>
                </a:solidFill>
                <a:latin typeface="Montserrat"/>
                <a:cs typeface="Montserrat"/>
              </a:defRPr>
            </a:lvl1pPr>
          </a:lstStyle>
          <a:p>
            <a:endParaRPr/>
          </a:p>
        </p:txBody>
      </p:sp>
      <p:sp>
        <p:nvSpPr>
          <p:cNvPr id="3" name="Holder 3"/>
          <p:cNvSpPr>
            <a:spLocks noGrp="1"/>
          </p:cNvSpPr>
          <p:nvPr>
            <p:ph sz="half" idx="2"/>
          </p:nvPr>
        </p:nvSpPr>
        <p:spPr>
          <a:xfrm>
            <a:off x="534592" y="1738728"/>
            <a:ext cx="4650939" cy="50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6285" y="1738728"/>
            <a:ext cx="4650939" cy="50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9771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1794" y="4554182"/>
            <a:ext cx="8520038" cy="140759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1794" y="3003859"/>
            <a:ext cx="8520038" cy="1550323"/>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179" y="1653681"/>
            <a:ext cx="4427079" cy="46772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5317" y="1653681"/>
            <a:ext cx="4427079" cy="46772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1179" y="1586417"/>
            <a:ext cx="4428820" cy="66114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01179" y="2247559"/>
            <a:ext cx="4428820" cy="4083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1838" y="1586417"/>
            <a:ext cx="4430559" cy="66114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1838" y="2247559"/>
            <a:ext cx="4430559" cy="4083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180" y="282175"/>
            <a:ext cx="3297687" cy="120088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18939" y="282178"/>
            <a:ext cx="5603457" cy="6048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1180" y="1483062"/>
            <a:ext cx="3297687" cy="4847839"/>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4691" y="4961037"/>
            <a:ext cx="6014145" cy="58567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64691" y="633254"/>
            <a:ext cx="6014145" cy="4252317"/>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964691" y="5546715"/>
            <a:ext cx="6014145" cy="831761"/>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3305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1179" y="283817"/>
            <a:ext cx="9021217" cy="11811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1179" y="1653681"/>
            <a:ext cx="9021217" cy="46772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1179" y="6568782"/>
            <a:ext cx="2338834" cy="377328"/>
          </a:xfrm>
          <a:prstGeom prst="rect">
            <a:avLst/>
          </a:prstGeom>
        </p:spPr>
        <p:txBody>
          <a:bodyPr vert="horz" lIns="91440" tIns="45720" rIns="91440" bIns="45720" rtlCol="0" anchor="ctr"/>
          <a:lstStyle>
            <a:defPPr>
              <a:defRPr lang="en-US"/>
            </a:defPPr>
            <a:lvl1pPr marL="0" algn="l" defTabSz="977676" rtl="0" eaLnBrk="1" latinLnBrk="0" hangingPunct="1">
              <a:defRPr sz="1200" kern="1200">
                <a:solidFill>
                  <a:schemeClr val="tx1">
                    <a:tint val="75000"/>
                  </a:schemeClr>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fld id="{1D8BD707-D9CF-40AE-B4C6-C98DA3205C09}" type="datetimeFigureOut">
              <a:rPr lang="en-US" smtClean="0"/>
              <a:t>10/13/2021</a:t>
            </a:fld>
            <a:endParaRPr lang="en-US"/>
          </a:p>
        </p:txBody>
      </p:sp>
      <p:sp>
        <p:nvSpPr>
          <p:cNvPr id="5" name="Footer Placeholder 4"/>
          <p:cNvSpPr>
            <a:spLocks noGrp="1"/>
          </p:cNvSpPr>
          <p:nvPr>
            <p:ph type="ftr" sz="quarter" idx="3"/>
          </p:nvPr>
        </p:nvSpPr>
        <p:spPr>
          <a:xfrm>
            <a:off x="3424721" y="6568782"/>
            <a:ext cx="3174132" cy="377328"/>
          </a:xfrm>
          <a:prstGeom prst="rect">
            <a:avLst/>
          </a:prstGeom>
        </p:spPr>
        <p:txBody>
          <a:bodyPr vert="horz" lIns="91440" tIns="45720" rIns="91440" bIns="45720" rtlCol="0" anchor="ctr"/>
          <a:lstStyle>
            <a:defPPr>
              <a:defRPr lang="en-US"/>
            </a:defPPr>
            <a:lvl1pPr marL="0" algn="ctr" defTabSz="977676" rtl="0" eaLnBrk="1" latinLnBrk="0" hangingPunct="1">
              <a:defRPr sz="1200" kern="1200">
                <a:solidFill>
                  <a:schemeClr val="tx1">
                    <a:tint val="75000"/>
                  </a:schemeClr>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endParaRPr lang="en-US"/>
          </a:p>
        </p:txBody>
      </p:sp>
      <p:sp>
        <p:nvSpPr>
          <p:cNvPr id="6" name="Slide Number Placeholder 5"/>
          <p:cNvSpPr>
            <a:spLocks noGrp="1"/>
          </p:cNvSpPr>
          <p:nvPr>
            <p:ph type="sldNum" sz="quarter" idx="4"/>
          </p:nvPr>
        </p:nvSpPr>
        <p:spPr>
          <a:xfrm>
            <a:off x="7183562" y="6568782"/>
            <a:ext cx="2338834" cy="377328"/>
          </a:xfrm>
          <a:prstGeom prst="rect">
            <a:avLst/>
          </a:prstGeom>
        </p:spPr>
        <p:txBody>
          <a:bodyPr vert="horz" lIns="91440" tIns="45720" rIns="91440" bIns="45720" rtlCol="0" anchor="ctr"/>
          <a:lstStyle>
            <a:defPPr>
              <a:defRPr lang="en-US"/>
            </a:defPPr>
            <a:lvl1pPr marL="0" algn="r" defTabSz="977676" rtl="0" eaLnBrk="1" latinLnBrk="0" hangingPunct="1">
              <a:defRPr sz="1200" kern="1200">
                <a:solidFill>
                  <a:schemeClr val="tx1">
                    <a:tint val="75000"/>
                  </a:schemeClr>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image"/><Relationship Id="rId10" Type="http://schemas.openxmlformats.org/officeDocument/2006/relationships/image" Target="../media/image8.jpg"/><Relationship Id="rId4" Type="http://schemas.openxmlformats.org/officeDocument/2006/relationships/image" Target="../media/image2.image"/><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769657" y="5199064"/>
            <a:ext cx="3621149" cy="2163793"/>
          </a:xfrm>
          <a:prstGeom prst="rect">
            <a:avLst/>
          </a:prstGeom>
        </p:spPr>
        <p:txBody>
          <a:bodyPr vert="horz" wrap="square" lIns="0" tIns="9267" rIns="0" bIns="0" rtlCol="0">
            <a:spAutoFit/>
          </a:bodyPr>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marL="12700" marR="5080" algn="just">
              <a:lnSpc>
                <a:spcPts val="1200"/>
              </a:lnSpc>
              <a:spcBef>
                <a:spcPts val="20"/>
              </a:spcBef>
            </a:pPr>
            <a:r>
              <a:rPr lang="en-AU" sz="1000" b="0" spc="-10" dirty="0">
                <a:solidFill>
                  <a:schemeClr val="bg1"/>
                </a:solidFill>
                <a:latin typeface="Montserrat Light" panose="00000400000000000000" pitchFamily="50" charset="0"/>
                <a:cs typeface="Calibri Light"/>
              </a:rPr>
              <a:t>Haunted</a:t>
            </a:r>
            <a:r>
              <a:rPr lang="en-AU" sz="1000" b="0" spc="-5" dirty="0">
                <a:solidFill>
                  <a:schemeClr val="bg1"/>
                </a:solidFill>
                <a:latin typeface="Montserrat Light" panose="00000400000000000000" pitchFamily="50" charset="0"/>
                <a:cs typeface="Calibri Light"/>
              </a:rPr>
              <a:t> House</a:t>
            </a:r>
            <a:r>
              <a:rPr lang="en-AU" sz="1000" b="0" dirty="0">
                <a:solidFill>
                  <a:schemeClr val="bg1"/>
                </a:solidFill>
                <a:latin typeface="Montserrat Light" panose="00000400000000000000" pitchFamily="50" charset="0"/>
                <a:cs typeface="Calibri Light"/>
              </a:rPr>
              <a:t> has</a:t>
            </a:r>
            <a:r>
              <a:rPr lang="en-AU" sz="1000" b="0" spc="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been</a:t>
            </a:r>
            <a:r>
              <a:rPr lang="en-AU" sz="1000" b="0" spc="5"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specifically</a:t>
            </a:r>
            <a:r>
              <a:rPr lang="en-AU" sz="1000" b="0" dirty="0">
                <a:solidFill>
                  <a:schemeClr val="bg1"/>
                </a:solidFill>
                <a:latin typeface="Montserrat Light" panose="00000400000000000000" pitchFamily="50" charset="0"/>
                <a:cs typeface="Calibri Light"/>
              </a:rPr>
              <a:t> designed </a:t>
            </a:r>
            <a:r>
              <a:rPr lang="en-AU" sz="1000" b="0" spc="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around</a:t>
            </a:r>
            <a:r>
              <a:rPr lang="en-AU" sz="1000" b="0" spc="-5" dirty="0">
                <a:solidFill>
                  <a:schemeClr val="bg1"/>
                </a:solidFill>
                <a:latin typeface="Montserrat Light" panose="00000400000000000000" pitchFamily="50" charset="0"/>
                <a:cs typeface="Calibri Light"/>
              </a:rPr>
              <a:t> developing</a:t>
            </a:r>
            <a:r>
              <a:rPr lang="en-AU" sz="1000" b="0" dirty="0">
                <a:solidFill>
                  <a:schemeClr val="bg1"/>
                </a:solidFill>
                <a:latin typeface="Montserrat Light" panose="00000400000000000000" pitchFamily="50" charset="0"/>
                <a:cs typeface="Calibri Light"/>
              </a:rPr>
              <a:t> an</a:t>
            </a:r>
            <a:r>
              <a:rPr lang="en-AU" sz="1000" b="0" spc="5" dirty="0">
                <a:solidFill>
                  <a:schemeClr val="bg1"/>
                </a:solidFill>
                <a:latin typeface="Montserrat Light" panose="00000400000000000000" pitchFamily="50" charset="0"/>
                <a:cs typeface="Calibri Light"/>
              </a:rPr>
              <a:t> </a:t>
            </a:r>
            <a:r>
              <a:rPr lang="en-AU" sz="1000" b="0" spc="-15" dirty="0">
                <a:solidFill>
                  <a:schemeClr val="bg1"/>
                </a:solidFill>
                <a:latin typeface="Montserrat Light" panose="00000400000000000000" pitchFamily="50" charset="0"/>
                <a:cs typeface="Calibri Light"/>
              </a:rPr>
              <a:t>attitude</a:t>
            </a:r>
            <a:r>
              <a:rPr lang="en-AU" sz="1000" b="0" spc="-10"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of</a:t>
            </a:r>
            <a:r>
              <a:rPr lang="en-AU" sz="1000" b="0"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courage</a:t>
            </a:r>
            <a:r>
              <a:rPr lang="en-AU" sz="1000" b="0" spc="-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in</a:t>
            </a:r>
            <a:r>
              <a:rPr lang="en-AU" sz="1000" b="0" spc="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a </a:t>
            </a:r>
            <a:r>
              <a:rPr lang="en-AU" sz="1000" b="0" spc="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t</a:t>
            </a:r>
            <a:r>
              <a:rPr lang="en-AU" sz="1000" b="0" spc="-5" dirty="0">
                <a:solidFill>
                  <a:schemeClr val="bg1"/>
                </a:solidFill>
                <a:latin typeface="Montserrat Light" panose="00000400000000000000" pitchFamily="50" charset="0"/>
                <a:cs typeface="Calibri Light"/>
              </a:rPr>
              <a:t>eam</a:t>
            </a:r>
            <a:r>
              <a:rPr lang="en-AU" sz="1000" b="0" dirty="0">
                <a:solidFill>
                  <a:schemeClr val="bg1"/>
                </a:solidFill>
                <a:latin typeface="Montserrat Light" panose="00000400000000000000" pitchFamily="50" charset="0"/>
                <a:cs typeface="Calibri Light"/>
              </a:rPr>
              <a:t>.</a:t>
            </a:r>
            <a:r>
              <a:rPr lang="en-AU" sz="1000" b="0" spc="-45"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Th</a:t>
            </a:r>
            <a:r>
              <a:rPr lang="en-AU" sz="1000" b="0" dirty="0">
                <a:solidFill>
                  <a:schemeClr val="bg1"/>
                </a:solidFill>
                <a:latin typeface="Montserrat Light" panose="00000400000000000000" pitchFamily="50" charset="0"/>
                <a:cs typeface="Calibri Light"/>
              </a:rPr>
              <a:t>e</a:t>
            </a:r>
            <a:r>
              <a:rPr lang="en-AU" sz="1000" b="0" spc="-45" dirty="0">
                <a:solidFill>
                  <a:schemeClr val="bg1"/>
                </a:solidFill>
                <a:latin typeface="Montserrat Light" panose="00000400000000000000" pitchFamily="50" charset="0"/>
                <a:cs typeface="Calibri Light"/>
              </a:rPr>
              <a:t> </a:t>
            </a:r>
            <a:r>
              <a:rPr lang="en-AU" sz="1000" b="0" spc="-20" dirty="0">
                <a:solidFill>
                  <a:schemeClr val="bg1"/>
                </a:solidFill>
                <a:latin typeface="Montserrat Light" panose="00000400000000000000" pitchFamily="50" charset="0"/>
                <a:cs typeface="Calibri Light"/>
              </a:rPr>
              <a:t>g</a:t>
            </a:r>
            <a:r>
              <a:rPr lang="en-AU" sz="1000" b="0" dirty="0">
                <a:solidFill>
                  <a:schemeClr val="bg1"/>
                </a:solidFill>
                <a:latin typeface="Montserrat Light" panose="00000400000000000000" pitchFamily="50" charset="0"/>
                <a:cs typeface="Calibri Light"/>
              </a:rPr>
              <a:t>ame</a:t>
            </a:r>
            <a:r>
              <a:rPr lang="en-AU" sz="1000" b="0" spc="-5" dirty="0">
                <a:solidFill>
                  <a:schemeClr val="bg1"/>
                </a:solidFill>
                <a:latin typeface="Montserrat Light" panose="00000400000000000000" pitchFamily="50" charset="0"/>
                <a:cs typeface="Calibri Light"/>
              </a:rPr>
              <a:t>p</a:t>
            </a:r>
            <a:r>
              <a:rPr lang="en-AU" sz="1000" b="0" dirty="0">
                <a:solidFill>
                  <a:schemeClr val="bg1"/>
                </a:solidFill>
                <a:latin typeface="Montserrat Light" panose="00000400000000000000" pitchFamily="50" charset="0"/>
                <a:cs typeface="Calibri Light"/>
              </a:rPr>
              <a:t>l</a:t>
            </a:r>
            <a:r>
              <a:rPr lang="en-AU" sz="1000" b="0" spc="-20" dirty="0">
                <a:solidFill>
                  <a:schemeClr val="bg1"/>
                </a:solidFill>
                <a:latin typeface="Montserrat Light" panose="00000400000000000000" pitchFamily="50" charset="0"/>
                <a:cs typeface="Calibri Light"/>
              </a:rPr>
              <a:t>a</a:t>
            </a:r>
            <a:r>
              <a:rPr lang="en-AU" sz="1000" b="0" dirty="0">
                <a:solidFill>
                  <a:schemeClr val="bg1"/>
                </a:solidFill>
                <a:latin typeface="Montserrat Light" panose="00000400000000000000" pitchFamily="50" charset="0"/>
                <a:cs typeface="Calibri Light"/>
              </a:rPr>
              <a:t>y</a:t>
            </a:r>
            <a:r>
              <a:rPr lang="en-AU" sz="1000" b="0" spc="-4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dri</a:t>
            </a:r>
            <a:r>
              <a:rPr lang="en-AU" sz="1000" b="0" spc="-15" dirty="0">
                <a:solidFill>
                  <a:schemeClr val="bg1"/>
                </a:solidFill>
                <a:latin typeface="Montserrat Light" panose="00000400000000000000" pitchFamily="50" charset="0"/>
                <a:cs typeface="Calibri Light"/>
              </a:rPr>
              <a:t>v</a:t>
            </a:r>
            <a:r>
              <a:rPr lang="en-AU" sz="1000" b="0" spc="-5" dirty="0">
                <a:solidFill>
                  <a:schemeClr val="bg1"/>
                </a:solidFill>
                <a:latin typeface="Montserrat Light" panose="00000400000000000000" pitchFamily="50" charset="0"/>
                <a:cs typeface="Calibri Light"/>
              </a:rPr>
              <a:t>e</a:t>
            </a:r>
            <a:r>
              <a:rPr lang="en-AU" sz="1000" b="0" dirty="0">
                <a:solidFill>
                  <a:schemeClr val="bg1"/>
                </a:solidFill>
                <a:latin typeface="Montserrat Light" panose="00000400000000000000" pitchFamily="50" charset="0"/>
                <a:cs typeface="Calibri Light"/>
              </a:rPr>
              <a:t>s</a:t>
            </a:r>
            <a:r>
              <a:rPr lang="en-AU" sz="1000" b="0" spc="-4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t</a:t>
            </a:r>
            <a:r>
              <a:rPr lang="en-AU" sz="1000" b="0" spc="-5" dirty="0">
                <a:solidFill>
                  <a:schemeClr val="bg1"/>
                </a:solidFill>
                <a:latin typeface="Montserrat Light" panose="00000400000000000000" pitchFamily="50" charset="0"/>
                <a:cs typeface="Calibri Light"/>
              </a:rPr>
              <a:t>eam</a:t>
            </a:r>
            <a:r>
              <a:rPr lang="en-AU" sz="1000" b="0" dirty="0">
                <a:solidFill>
                  <a:schemeClr val="bg1"/>
                </a:solidFill>
                <a:latin typeface="Montserrat Light" panose="00000400000000000000" pitchFamily="50" charset="0"/>
                <a:cs typeface="Calibri Light"/>
              </a:rPr>
              <a:t>s</a:t>
            </a:r>
            <a:r>
              <a:rPr lang="en-AU" sz="1000" b="0" spc="-4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t</a:t>
            </a:r>
            <a:r>
              <a:rPr lang="en-AU" sz="1000" b="0" dirty="0">
                <a:solidFill>
                  <a:schemeClr val="bg1"/>
                </a:solidFill>
                <a:latin typeface="Montserrat Light" panose="00000400000000000000" pitchFamily="50" charset="0"/>
                <a:cs typeface="Calibri Light"/>
              </a:rPr>
              <a:t>o</a:t>
            </a:r>
            <a:r>
              <a:rPr lang="en-AU" sz="1000" b="0" spc="-4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w</a:t>
            </a:r>
            <a:r>
              <a:rPr lang="en-AU" sz="1000" b="0" spc="-5" dirty="0">
                <a:solidFill>
                  <a:schemeClr val="bg1"/>
                </a:solidFill>
                <a:latin typeface="Montserrat Light" panose="00000400000000000000" pitchFamily="50" charset="0"/>
                <a:cs typeface="Calibri Light"/>
              </a:rPr>
              <a:t>or</a:t>
            </a:r>
            <a:r>
              <a:rPr lang="en-AU" sz="1000" b="0" dirty="0">
                <a:solidFill>
                  <a:schemeClr val="bg1"/>
                </a:solidFill>
                <a:latin typeface="Montserrat Light" panose="00000400000000000000" pitchFamily="50" charset="0"/>
                <a:cs typeface="Calibri Light"/>
              </a:rPr>
              <a:t>k</a:t>
            </a:r>
            <a:r>
              <a:rPr lang="en-AU" sz="1000" b="0" spc="-4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t</a:t>
            </a:r>
            <a:r>
              <a:rPr lang="en-AU" sz="1000" b="0" spc="-5" dirty="0">
                <a:solidFill>
                  <a:schemeClr val="bg1"/>
                </a:solidFill>
                <a:latin typeface="Montserrat Light" panose="00000400000000000000" pitchFamily="50" charset="0"/>
                <a:cs typeface="Calibri Light"/>
              </a:rPr>
              <a:t>o</a:t>
            </a:r>
            <a:r>
              <a:rPr lang="en-AU" sz="1000" b="0" spc="-10" dirty="0">
                <a:solidFill>
                  <a:schemeClr val="bg1"/>
                </a:solidFill>
                <a:latin typeface="Montserrat Light" panose="00000400000000000000" pitchFamily="50" charset="0"/>
                <a:cs typeface="Calibri Light"/>
              </a:rPr>
              <a:t>g</a:t>
            </a:r>
            <a:r>
              <a:rPr lang="en-AU" sz="1000" b="0" spc="-5" dirty="0">
                <a:solidFill>
                  <a:schemeClr val="bg1"/>
                </a:solidFill>
                <a:latin typeface="Montserrat Light" panose="00000400000000000000" pitchFamily="50" charset="0"/>
                <a:cs typeface="Calibri Light"/>
              </a:rPr>
              <a:t>e</a:t>
            </a:r>
            <a:r>
              <a:rPr lang="en-AU" sz="1000" b="0" dirty="0">
                <a:solidFill>
                  <a:schemeClr val="bg1"/>
                </a:solidFill>
                <a:latin typeface="Montserrat Light" panose="00000400000000000000" pitchFamily="50" charset="0"/>
                <a:cs typeface="Calibri Light"/>
              </a:rPr>
              <a:t>ther  </a:t>
            </a:r>
            <a:r>
              <a:rPr lang="en-AU" sz="1000" b="0" spc="-5" dirty="0">
                <a:solidFill>
                  <a:schemeClr val="bg1"/>
                </a:solidFill>
                <a:latin typeface="Montserrat Light" panose="00000400000000000000" pitchFamily="50" charset="0"/>
                <a:cs typeface="Calibri Light"/>
              </a:rPr>
              <a:t>valuing</a:t>
            </a:r>
            <a:r>
              <a:rPr lang="en-AU" sz="1000" b="0" dirty="0">
                <a:solidFill>
                  <a:schemeClr val="bg1"/>
                </a:solidFill>
                <a:latin typeface="Montserrat Light" panose="00000400000000000000" pitchFamily="50" charset="0"/>
                <a:cs typeface="Calibri Light"/>
              </a:rPr>
              <a:t> and</a:t>
            </a:r>
            <a:r>
              <a:rPr lang="en-AU" sz="1000" b="0" spc="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celebrating</a:t>
            </a:r>
            <a:r>
              <a:rPr lang="en-AU" sz="1000" b="0" spc="-5" dirty="0">
                <a:solidFill>
                  <a:schemeClr val="bg1"/>
                </a:solidFill>
                <a:latin typeface="Montserrat Light" panose="00000400000000000000" pitchFamily="50" charset="0"/>
                <a:cs typeface="Calibri Light"/>
              </a:rPr>
              <a:t> each</a:t>
            </a:r>
            <a:r>
              <a:rPr lang="en-AU" sz="1000" b="0" dirty="0">
                <a:solidFill>
                  <a:schemeClr val="bg1"/>
                </a:solidFill>
                <a:latin typeface="Montserrat Light" panose="00000400000000000000" pitchFamily="50" charset="0"/>
                <a:cs typeface="Calibri Light"/>
              </a:rPr>
              <a:t> </a:t>
            </a:r>
            <a:r>
              <a:rPr lang="en-AU" sz="1000" b="0" spc="-15" dirty="0">
                <a:solidFill>
                  <a:schemeClr val="bg1"/>
                </a:solidFill>
                <a:latin typeface="Montserrat Light" panose="00000400000000000000" pitchFamily="50" charset="0"/>
                <a:cs typeface="Calibri Light"/>
              </a:rPr>
              <a:t>person’s</a:t>
            </a:r>
            <a:r>
              <a:rPr lang="en-AU" sz="1000" b="0" spc="-10"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ideas, </a:t>
            </a:r>
            <a:r>
              <a:rPr lang="en-AU" sz="1000" b="0" spc="5"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actively listening </a:t>
            </a:r>
            <a:r>
              <a:rPr lang="en-AU" sz="1000" b="0" dirty="0">
                <a:solidFill>
                  <a:schemeClr val="bg1"/>
                </a:solidFill>
                <a:latin typeface="Montserrat Light" panose="00000400000000000000" pitchFamily="50" charset="0"/>
                <a:cs typeface="Calibri Light"/>
              </a:rPr>
              <a:t>and </a:t>
            </a:r>
            <a:r>
              <a:rPr lang="en-AU" sz="1000" b="0" spc="-5" dirty="0">
                <a:solidFill>
                  <a:schemeClr val="bg1"/>
                </a:solidFill>
                <a:latin typeface="Montserrat Light" panose="00000400000000000000" pitchFamily="50" charset="0"/>
                <a:cs typeface="Calibri Light"/>
              </a:rPr>
              <a:t>nurture </a:t>
            </a:r>
            <a:r>
              <a:rPr lang="en-AU" sz="1000" b="0" dirty="0">
                <a:solidFill>
                  <a:schemeClr val="bg1"/>
                </a:solidFill>
                <a:latin typeface="Montserrat Light" panose="00000400000000000000" pitchFamily="50" charset="0"/>
                <a:cs typeface="Calibri Light"/>
              </a:rPr>
              <a:t>discussion. </a:t>
            </a:r>
            <a:r>
              <a:rPr lang="en-AU" sz="1000" b="0" spc="-5" dirty="0">
                <a:solidFill>
                  <a:schemeClr val="bg1"/>
                </a:solidFill>
                <a:latin typeface="Montserrat Light" panose="00000400000000000000" pitchFamily="50" charset="0"/>
                <a:cs typeface="Calibri Light"/>
              </a:rPr>
              <a:t>As </a:t>
            </a:r>
            <a:r>
              <a:rPr lang="en-AU" sz="1000" b="0" spc="-10" dirty="0">
                <a:solidFill>
                  <a:schemeClr val="bg1"/>
                </a:solidFill>
                <a:latin typeface="Montserrat Light" panose="00000400000000000000" pitchFamily="50" charset="0"/>
                <a:cs typeface="Calibri Light"/>
              </a:rPr>
              <a:t>team </a:t>
            </a:r>
            <a:r>
              <a:rPr lang="en-AU" sz="1000" b="0" spc="-5" dirty="0">
                <a:solidFill>
                  <a:schemeClr val="bg1"/>
                </a:solidFill>
                <a:latin typeface="Montserrat Light" panose="00000400000000000000" pitchFamily="50" charset="0"/>
                <a:cs typeface="Calibri Light"/>
              </a:rPr>
              <a:t> trust</a:t>
            </a:r>
            <a:r>
              <a:rPr lang="en-AU" sz="1000" b="0" spc="-3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builds,</a:t>
            </a:r>
            <a:r>
              <a:rPr lang="en-AU" sz="1000" b="0" spc="-40"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participants</a:t>
            </a:r>
            <a:r>
              <a:rPr lang="en-AU" sz="1000" b="0" spc="-3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learn</a:t>
            </a:r>
            <a:r>
              <a:rPr lang="en-AU" sz="1000" b="0" spc="-40"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to</a:t>
            </a:r>
            <a:r>
              <a:rPr lang="en-AU" sz="1000" b="0" spc="-40"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shrug</a:t>
            </a:r>
            <a:r>
              <a:rPr lang="en-AU" sz="1000" b="0" spc="-40" dirty="0">
                <a:solidFill>
                  <a:schemeClr val="bg1"/>
                </a:solidFill>
                <a:latin typeface="Montserrat Light" panose="00000400000000000000" pitchFamily="50" charset="0"/>
                <a:cs typeface="Calibri Light"/>
              </a:rPr>
              <a:t> </a:t>
            </a:r>
            <a:r>
              <a:rPr lang="en-AU" sz="1000" b="0" spc="-15" dirty="0">
                <a:solidFill>
                  <a:schemeClr val="bg1"/>
                </a:solidFill>
                <a:latin typeface="Montserrat Light" panose="00000400000000000000" pitchFamily="50" charset="0"/>
                <a:cs typeface="Calibri Light"/>
              </a:rPr>
              <a:t>off</a:t>
            </a:r>
            <a:r>
              <a:rPr lang="en-AU" sz="1000" b="0" spc="-40"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a</a:t>
            </a:r>
            <a:r>
              <a:rPr lang="en-AU" sz="1000" b="0" spc="-3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fear</a:t>
            </a:r>
            <a:r>
              <a:rPr lang="en-AU" sz="1000" b="0" spc="-35"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of </a:t>
            </a:r>
            <a:r>
              <a:rPr lang="en-AU" sz="1000" b="0" spc="-215" dirty="0">
                <a:solidFill>
                  <a:schemeClr val="bg1"/>
                </a:solidFill>
                <a:latin typeface="Montserrat Light" panose="00000400000000000000" pitchFamily="50" charset="0"/>
                <a:cs typeface="Calibri Light"/>
              </a:rPr>
              <a:t> </a:t>
            </a:r>
            <a:r>
              <a:rPr lang="en-AU" sz="1000" b="0" spc="-25" dirty="0">
                <a:solidFill>
                  <a:schemeClr val="bg1"/>
                </a:solidFill>
                <a:latin typeface="Montserrat Light" panose="00000400000000000000" pitchFamily="50" charset="0"/>
                <a:cs typeface="Calibri Light"/>
              </a:rPr>
              <a:t>f</a:t>
            </a:r>
            <a:r>
              <a:rPr lang="en-AU" sz="1000" b="0" dirty="0">
                <a:solidFill>
                  <a:schemeClr val="bg1"/>
                </a:solidFill>
                <a:latin typeface="Montserrat Light" panose="00000400000000000000" pitchFamily="50" charset="0"/>
                <a:cs typeface="Calibri Light"/>
              </a:rPr>
              <a:t>ailu</a:t>
            </a:r>
            <a:r>
              <a:rPr lang="en-AU" sz="1000" b="0" spc="-20" dirty="0">
                <a:solidFill>
                  <a:schemeClr val="bg1"/>
                </a:solidFill>
                <a:latin typeface="Montserrat Light" panose="00000400000000000000" pitchFamily="50" charset="0"/>
                <a:cs typeface="Calibri Light"/>
              </a:rPr>
              <a:t>r</a:t>
            </a:r>
            <a:r>
              <a:rPr lang="en-AU" sz="1000" b="0" spc="-5" dirty="0">
                <a:solidFill>
                  <a:schemeClr val="bg1"/>
                </a:solidFill>
                <a:latin typeface="Montserrat Light" panose="00000400000000000000" pitchFamily="50" charset="0"/>
                <a:cs typeface="Calibri Light"/>
              </a:rPr>
              <a:t>e</a:t>
            </a:r>
            <a:r>
              <a:rPr lang="en-AU" sz="1000" b="0" dirty="0">
                <a:solidFill>
                  <a:schemeClr val="bg1"/>
                </a:solidFill>
                <a:latin typeface="Montserrat Light" panose="00000400000000000000" pitchFamily="50" charset="0"/>
                <a:cs typeface="Calibri Light"/>
              </a:rPr>
              <a:t>,</a:t>
            </a:r>
            <a:r>
              <a:rPr lang="en-AU" sz="1000" b="0" spc="-45" dirty="0">
                <a:solidFill>
                  <a:schemeClr val="bg1"/>
                </a:solidFill>
                <a:latin typeface="Montserrat Light" panose="00000400000000000000" pitchFamily="50" charset="0"/>
                <a:cs typeface="Calibri Light"/>
              </a:rPr>
              <a:t> </a:t>
            </a:r>
            <a:r>
              <a:rPr lang="en-AU" sz="1000" b="0" spc="-15" dirty="0">
                <a:solidFill>
                  <a:schemeClr val="bg1"/>
                </a:solidFill>
                <a:latin typeface="Montserrat Light" panose="00000400000000000000" pitchFamily="50" charset="0"/>
                <a:cs typeface="Calibri Light"/>
              </a:rPr>
              <a:t>t</a:t>
            </a:r>
            <a:r>
              <a:rPr lang="en-AU" sz="1000" b="0" dirty="0">
                <a:solidFill>
                  <a:schemeClr val="bg1"/>
                </a:solidFill>
                <a:latin typeface="Montserrat Light" panose="00000400000000000000" pitchFamily="50" charset="0"/>
                <a:cs typeface="Calibri Light"/>
              </a:rPr>
              <a:t>a</a:t>
            </a:r>
            <a:r>
              <a:rPr lang="en-AU" sz="1000" b="0" spc="-35" dirty="0">
                <a:solidFill>
                  <a:schemeClr val="bg1"/>
                </a:solidFill>
                <a:latin typeface="Montserrat Light" panose="00000400000000000000" pitchFamily="50" charset="0"/>
                <a:cs typeface="Calibri Light"/>
              </a:rPr>
              <a:t>k</a:t>
            </a:r>
            <a:r>
              <a:rPr lang="en-AU" sz="1000" b="0" dirty="0">
                <a:solidFill>
                  <a:schemeClr val="bg1"/>
                </a:solidFill>
                <a:latin typeface="Montserrat Light" panose="00000400000000000000" pitchFamily="50" charset="0"/>
                <a:cs typeface="Calibri Light"/>
              </a:rPr>
              <a:t>e</a:t>
            </a:r>
            <a:r>
              <a:rPr lang="en-AU" sz="1000" b="0" spc="-4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c</a:t>
            </a:r>
            <a:r>
              <a:rPr lang="en-AU" sz="1000" b="0" spc="-5" dirty="0">
                <a:solidFill>
                  <a:schemeClr val="bg1"/>
                </a:solidFill>
                <a:latin typeface="Montserrat Light" panose="00000400000000000000" pitchFamily="50" charset="0"/>
                <a:cs typeface="Calibri Light"/>
              </a:rPr>
              <a:t>ou</a:t>
            </a:r>
            <a:r>
              <a:rPr lang="en-AU" sz="1000" b="0" spc="-25" dirty="0">
                <a:solidFill>
                  <a:schemeClr val="bg1"/>
                </a:solidFill>
                <a:latin typeface="Montserrat Light" panose="00000400000000000000" pitchFamily="50" charset="0"/>
                <a:cs typeface="Calibri Light"/>
              </a:rPr>
              <a:t>r</a:t>
            </a:r>
            <a:r>
              <a:rPr lang="en-AU" sz="1000" b="0" dirty="0">
                <a:solidFill>
                  <a:schemeClr val="bg1"/>
                </a:solidFill>
                <a:latin typeface="Montserrat Light" panose="00000400000000000000" pitchFamily="50" charset="0"/>
                <a:cs typeface="Calibri Light"/>
              </a:rPr>
              <a:t>a</a:t>
            </a:r>
            <a:r>
              <a:rPr lang="en-AU" sz="1000" b="0" spc="-10" dirty="0">
                <a:solidFill>
                  <a:schemeClr val="bg1"/>
                </a:solidFill>
                <a:latin typeface="Montserrat Light" panose="00000400000000000000" pitchFamily="50" charset="0"/>
                <a:cs typeface="Calibri Light"/>
              </a:rPr>
              <a:t>g</a:t>
            </a:r>
            <a:r>
              <a:rPr lang="en-AU" sz="1000" b="0" dirty="0">
                <a:solidFill>
                  <a:schemeClr val="bg1"/>
                </a:solidFill>
                <a:latin typeface="Montserrat Light" panose="00000400000000000000" pitchFamily="50" charset="0"/>
                <a:cs typeface="Calibri Light"/>
              </a:rPr>
              <a:t>e</a:t>
            </a:r>
            <a:r>
              <a:rPr lang="en-AU" sz="1000" b="0" spc="-4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t</a:t>
            </a:r>
            <a:r>
              <a:rPr lang="en-AU" sz="1000" b="0" dirty="0">
                <a:solidFill>
                  <a:schemeClr val="bg1"/>
                </a:solidFill>
                <a:latin typeface="Montserrat Light" panose="00000400000000000000" pitchFamily="50" charset="0"/>
                <a:cs typeface="Calibri Light"/>
              </a:rPr>
              <a:t>o</a:t>
            </a:r>
            <a:r>
              <a:rPr lang="en-AU" sz="1000" b="0" spc="-4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speak</a:t>
            </a:r>
            <a:r>
              <a:rPr lang="en-AU" sz="1000" b="0" spc="-4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up</a:t>
            </a:r>
            <a:r>
              <a:rPr lang="en-AU" sz="1000" b="0" spc="-4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and</a:t>
            </a:r>
            <a:r>
              <a:rPr lang="en-AU" sz="1000" b="0" spc="-4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c</a:t>
            </a:r>
            <a:r>
              <a:rPr lang="en-AU" sz="1000" b="0" spc="-5" dirty="0">
                <a:solidFill>
                  <a:schemeClr val="bg1"/>
                </a:solidFill>
                <a:latin typeface="Montserrat Light" panose="00000400000000000000" pitchFamily="50" charset="0"/>
                <a:cs typeface="Calibri Light"/>
              </a:rPr>
              <a:t>ommuni</a:t>
            </a:r>
            <a:r>
              <a:rPr lang="en-AU" sz="1000" b="0" spc="-15" dirty="0">
                <a:solidFill>
                  <a:schemeClr val="bg1"/>
                </a:solidFill>
                <a:latin typeface="Montserrat Light" panose="00000400000000000000" pitchFamily="50" charset="0"/>
                <a:cs typeface="Calibri Light"/>
              </a:rPr>
              <a:t>c</a:t>
            </a:r>
            <a:r>
              <a:rPr lang="en-AU" sz="1000" b="0" spc="-10" dirty="0">
                <a:solidFill>
                  <a:schemeClr val="bg1"/>
                </a:solidFill>
                <a:latin typeface="Montserrat Light" panose="00000400000000000000" pitchFamily="50" charset="0"/>
                <a:cs typeface="Calibri Light"/>
              </a:rPr>
              <a:t>at</a:t>
            </a:r>
            <a:r>
              <a:rPr lang="en-AU" sz="1000" b="0" dirty="0">
                <a:solidFill>
                  <a:schemeClr val="bg1"/>
                </a:solidFill>
                <a:latin typeface="Montserrat Light" panose="00000400000000000000" pitchFamily="50" charset="0"/>
                <a:cs typeface="Calibri Light"/>
              </a:rPr>
              <a:t>e  their </a:t>
            </a:r>
            <a:r>
              <a:rPr lang="en-AU" sz="1000" b="0" spc="-5" dirty="0">
                <a:solidFill>
                  <a:schemeClr val="bg1"/>
                </a:solidFill>
                <a:latin typeface="Montserrat Light" panose="00000400000000000000" pitchFamily="50" charset="0"/>
                <a:cs typeface="Calibri Light"/>
              </a:rPr>
              <a:t>ideas </a:t>
            </a:r>
            <a:r>
              <a:rPr lang="en-AU" sz="1000" b="0" dirty="0">
                <a:solidFill>
                  <a:schemeClr val="bg1"/>
                </a:solidFill>
                <a:latin typeface="Montserrat Light" panose="00000400000000000000" pitchFamily="50" charset="0"/>
                <a:cs typeface="Calibri Light"/>
              </a:rPr>
              <a:t>with </a:t>
            </a:r>
            <a:r>
              <a:rPr lang="en-AU" sz="1000" b="0" spc="-15" dirty="0">
                <a:solidFill>
                  <a:schemeClr val="bg1"/>
                </a:solidFill>
                <a:latin typeface="Montserrat Light" panose="00000400000000000000" pitchFamily="50" charset="0"/>
                <a:cs typeface="Calibri Light"/>
              </a:rPr>
              <a:t>clarity. </a:t>
            </a:r>
            <a:r>
              <a:rPr lang="en-AU" sz="1000" b="0" spc="-10" dirty="0">
                <a:solidFill>
                  <a:schemeClr val="bg1"/>
                </a:solidFill>
                <a:latin typeface="Montserrat Light" panose="00000400000000000000" pitchFamily="50" charset="0"/>
                <a:cs typeface="Calibri Light"/>
              </a:rPr>
              <a:t>Through </a:t>
            </a:r>
            <a:r>
              <a:rPr lang="en-AU" sz="1000" b="0" spc="-5" dirty="0">
                <a:solidFill>
                  <a:schemeClr val="bg1"/>
                </a:solidFill>
                <a:latin typeface="Montserrat Light" panose="00000400000000000000" pitchFamily="50" charset="0"/>
                <a:cs typeface="Calibri Light"/>
              </a:rPr>
              <a:t>trust, </a:t>
            </a:r>
            <a:r>
              <a:rPr lang="en-AU" sz="1000" b="0" spc="-10" dirty="0">
                <a:solidFill>
                  <a:schemeClr val="bg1"/>
                </a:solidFill>
                <a:latin typeface="Montserrat Light" panose="00000400000000000000" pitchFamily="50" charset="0"/>
                <a:cs typeface="Calibri Light"/>
              </a:rPr>
              <a:t>self-belief </a:t>
            </a:r>
            <a:r>
              <a:rPr lang="en-AU" sz="1000" b="0" spc="-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and</a:t>
            </a:r>
            <a:r>
              <a:rPr lang="en-AU" sz="1000" b="0" spc="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courage</a:t>
            </a:r>
            <a:r>
              <a:rPr lang="en-AU" sz="1000" b="0" spc="-5" dirty="0">
                <a:solidFill>
                  <a:schemeClr val="bg1"/>
                </a:solidFill>
                <a:latin typeface="Montserrat Light" panose="00000400000000000000" pitchFamily="50" charset="0"/>
                <a:cs typeface="Calibri Light"/>
              </a:rPr>
              <a:t> teams</a:t>
            </a:r>
            <a:r>
              <a:rPr lang="en-AU" sz="1000" b="0"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discover</a:t>
            </a:r>
            <a:r>
              <a:rPr lang="en-AU" sz="1000" b="0"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the</a:t>
            </a:r>
            <a:r>
              <a:rPr lang="en-AU" sz="1000" b="0" dirty="0">
                <a:solidFill>
                  <a:schemeClr val="bg1"/>
                </a:solidFill>
                <a:latin typeface="Montserrat Light" panose="00000400000000000000" pitchFamily="50" charset="0"/>
                <a:cs typeface="Calibri Light"/>
              </a:rPr>
              <a:t> successes</a:t>
            </a:r>
            <a:r>
              <a:rPr lang="en-AU" sz="1000" b="0" spc="5"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that </a:t>
            </a:r>
            <a:r>
              <a:rPr lang="en-AU" sz="1000" b="0" spc="-21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collaborative </a:t>
            </a:r>
            <a:r>
              <a:rPr lang="en-AU" sz="1000" b="0" spc="-5" dirty="0">
                <a:solidFill>
                  <a:schemeClr val="bg1"/>
                </a:solidFill>
                <a:latin typeface="Montserrat Light" panose="00000400000000000000" pitchFamily="50" charset="0"/>
                <a:cs typeface="Calibri Light"/>
              </a:rPr>
              <a:t>deductive </a:t>
            </a:r>
            <a:r>
              <a:rPr lang="en-AU" sz="1000" b="0" spc="-10" dirty="0">
                <a:solidFill>
                  <a:schemeClr val="bg1"/>
                </a:solidFill>
                <a:latin typeface="Montserrat Light" panose="00000400000000000000" pitchFamily="50" charset="0"/>
                <a:cs typeface="Calibri Light"/>
              </a:rPr>
              <a:t>reasoning </a:t>
            </a:r>
            <a:r>
              <a:rPr lang="en-AU" sz="1000" b="0" spc="-5" dirty="0">
                <a:solidFill>
                  <a:schemeClr val="bg1"/>
                </a:solidFill>
                <a:latin typeface="Montserrat Light" panose="00000400000000000000" pitchFamily="50" charset="0"/>
                <a:cs typeface="Calibri Light"/>
              </a:rPr>
              <a:t>can </a:t>
            </a:r>
            <a:r>
              <a:rPr lang="en-AU" sz="1000" b="0" dirty="0">
                <a:solidFill>
                  <a:schemeClr val="bg1"/>
                </a:solidFill>
                <a:latin typeface="Montserrat Light" panose="00000400000000000000" pitchFamily="50" charset="0"/>
                <a:cs typeface="Calibri Light"/>
              </a:rPr>
              <a:t>bring. </a:t>
            </a:r>
            <a:r>
              <a:rPr lang="en-AU" sz="1000" b="0" spc="-5" dirty="0">
                <a:solidFill>
                  <a:schemeClr val="bg1"/>
                </a:solidFill>
                <a:latin typeface="Montserrat Light" panose="00000400000000000000" pitchFamily="50" charset="0"/>
                <a:cs typeface="Calibri Light"/>
              </a:rPr>
              <a:t>The </a:t>
            </a:r>
            <a:r>
              <a:rPr lang="en-AU" sz="1000" b="0"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infectious </a:t>
            </a:r>
            <a:r>
              <a:rPr lang="en-AU" sz="1000" b="0" dirty="0">
                <a:solidFill>
                  <a:schemeClr val="bg1"/>
                </a:solidFill>
                <a:latin typeface="Montserrat Light" panose="00000400000000000000" pitchFamily="50" charset="0"/>
                <a:cs typeface="Calibri Light"/>
              </a:rPr>
              <a:t>and fun </a:t>
            </a:r>
            <a:r>
              <a:rPr lang="en-AU" sz="1000" b="0" spc="-5" dirty="0">
                <a:solidFill>
                  <a:schemeClr val="bg1"/>
                </a:solidFill>
                <a:latin typeface="Montserrat Light" panose="00000400000000000000" pitchFamily="50" charset="0"/>
                <a:cs typeface="Calibri Light"/>
              </a:rPr>
              <a:t>escape </a:t>
            </a:r>
            <a:r>
              <a:rPr lang="en-AU" sz="1000" b="0" spc="-10" dirty="0">
                <a:solidFill>
                  <a:schemeClr val="bg1"/>
                </a:solidFill>
                <a:latin typeface="Montserrat Light" panose="00000400000000000000" pitchFamily="50" charset="0"/>
                <a:cs typeface="Calibri Light"/>
              </a:rPr>
              <a:t>room </a:t>
            </a:r>
            <a:r>
              <a:rPr lang="en-AU" sz="1000" b="0" spc="-5" dirty="0">
                <a:solidFill>
                  <a:schemeClr val="bg1"/>
                </a:solidFill>
                <a:latin typeface="Montserrat Light" panose="00000400000000000000" pitchFamily="50" charset="0"/>
                <a:cs typeface="Calibri Light"/>
              </a:rPr>
              <a:t>style </a:t>
            </a:r>
            <a:r>
              <a:rPr lang="en-AU" sz="1000" b="0" spc="-10" dirty="0">
                <a:solidFill>
                  <a:schemeClr val="bg1"/>
                </a:solidFill>
                <a:latin typeface="Montserrat Light" panose="00000400000000000000" pitchFamily="50" charset="0"/>
                <a:cs typeface="Calibri Light"/>
              </a:rPr>
              <a:t>challenges </a:t>
            </a:r>
            <a:r>
              <a:rPr lang="en-AU" sz="1000" b="0" spc="-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and</a:t>
            </a:r>
            <a:r>
              <a:rPr lang="en-AU" sz="1000" b="0" spc="5"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engaging</a:t>
            </a:r>
            <a:r>
              <a:rPr lang="en-AU" sz="1000" b="0" spc="21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theme</a:t>
            </a:r>
            <a:r>
              <a:rPr lang="en-AU" sz="1000" b="0" spc="22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bring</a:t>
            </a:r>
            <a:r>
              <a:rPr lang="en-AU" sz="1000" b="0" spc="22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a</a:t>
            </a:r>
            <a:r>
              <a:rPr lang="en-AU" sz="1000" b="0" spc="225"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fresh</a:t>
            </a:r>
            <a:r>
              <a:rPr lang="en-AU" sz="1000" b="0" spc="220"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perspective </a:t>
            </a:r>
            <a:r>
              <a:rPr lang="en-AU" sz="1000" b="0"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to</a:t>
            </a:r>
            <a:r>
              <a:rPr lang="en-AU" sz="1000" b="0"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working</a:t>
            </a:r>
            <a:r>
              <a:rPr lang="en-AU" sz="1000" b="0" dirty="0">
                <a:solidFill>
                  <a:schemeClr val="bg1"/>
                </a:solidFill>
                <a:latin typeface="Montserrat Light" panose="00000400000000000000" pitchFamily="50" charset="0"/>
                <a:cs typeface="Calibri Light"/>
              </a:rPr>
              <a:t> as</a:t>
            </a:r>
            <a:r>
              <a:rPr lang="en-AU" sz="1000" b="0" spc="5"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a</a:t>
            </a:r>
            <a:r>
              <a:rPr lang="en-AU" sz="1000" b="0" spc="5"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team.</a:t>
            </a:r>
            <a:r>
              <a:rPr lang="en-AU" sz="1000" b="0"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By</a:t>
            </a:r>
            <a:r>
              <a:rPr lang="en-AU" sz="1000" b="0" dirty="0">
                <a:solidFill>
                  <a:schemeClr val="bg1"/>
                </a:solidFill>
                <a:latin typeface="Montserrat Light" panose="00000400000000000000" pitchFamily="50" charset="0"/>
                <a:cs typeface="Calibri Light"/>
              </a:rPr>
              <a:t> </a:t>
            </a:r>
            <a:r>
              <a:rPr lang="en-AU" sz="1000" b="0" spc="-5" dirty="0">
                <a:solidFill>
                  <a:schemeClr val="bg1"/>
                </a:solidFill>
                <a:latin typeface="Montserrat Light" panose="00000400000000000000" pitchFamily="50" charset="0"/>
                <a:cs typeface="Calibri Light"/>
              </a:rPr>
              <a:t>gamifying</a:t>
            </a:r>
            <a:r>
              <a:rPr lang="en-AU" sz="1000" b="0" dirty="0">
                <a:solidFill>
                  <a:schemeClr val="bg1"/>
                </a:solidFill>
                <a:latin typeface="Montserrat Light" panose="00000400000000000000" pitchFamily="50" charset="0"/>
                <a:cs typeface="Calibri Light"/>
              </a:rPr>
              <a:t> the</a:t>
            </a:r>
            <a:r>
              <a:rPr lang="en-AU" sz="1000" b="0" spc="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critical </a:t>
            </a:r>
            <a:r>
              <a:rPr lang="en-AU" sz="1000" b="0" spc="-21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components</a:t>
            </a:r>
            <a:r>
              <a:rPr lang="en-AU" sz="1000" b="0" spc="-5" dirty="0">
                <a:solidFill>
                  <a:schemeClr val="bg1"/>
                </a:solidFill>
                <a:latin typeface="Montserrat Light" panose="00000400000000000000" pitchFamily="50" charset="0"/>
                <a:cs typeface="Calibri Light"/>
              </a:rPr>
              <a:t> of</a:t>
            </a:r>
            <a:r>
              <a:rPr lang="en-AU" sz="1000" b="0"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courageous</a:t>
            </a:r>
            <a:r>
              <a:rPr lang="en-AU" sz="1000" b="0" spc="-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teamwork,</a:t>
            </a:r>
            <a:r>
              <a:rPr lang="en-AU" sz="1000" b="0" spc="-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Haunted </a:t>
            </a:r>
            <a:r>
              <a:rPr lang="en-AU" sz="1000" b="0" spc="-5" dirty="0">
                <a:solidFill>
                  <a:schemeClr val="bg1"/>
                </a:solidFill>
                <a:latin typeface="Montserrat Light" panose="00000400000000000000" pitchFamily="50" charset="0"/>
                <a:cs typeface="Calibri Light"/>
              </a:rPr>
              <a:t> House</a:t>
            </a:r>
            <a:r>
              <a:rPr lang="en-AU" sz="1000" b="0" spc="-10" dirty="0">
                <a:solidFill>
                  <a:schemeClr val="bg1"/>
                </a:solidFill>
                <a:latin typeface="Montserrat Light" panose="00000400000000000000" pitchFamily="50" charset="0"/>
                <a:cs typeface="Calibri Light"/>
              </a:rPr>
              <a:t> </a:t>
            </a:r>
            <a:r>
              <a:rPr lang="en-AU" sz="1000" b="0" dirty="0">
                <a:solidFill>
                  <a:schemeClr val="bg1"/>
                </a:solidFill>
                <a:latin typeface="Montserrat Light" panose="00000400000000000000" pitchFamily="50" charset="0"/>
                <a:cs typeface="Calibri Light"/>
              </a:rPr>
              <a:t>will be a </a:t>
            </a:r>
            <a:r>
              <a:rPr lang="en-AU" sz="1000" b="0" spc="-10" dirty="0">
                <a:solidFill>
                  <a:schemeClr val="bg1"/>
                </a:solidFill>
                <a:latin typeface="Montserrat Light" panose="00000400000000000000" pitchFamily="50" charset="0"/>
                <a:cs typeface="Calibri Light"/>
              </a:rPr>
              <a:t>reflective</a:t>
            </a:r>
            <a:r>
              <a:rPr lang="en-AU" sz="1000" b="0" spc="-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experience</a:t>
            </a:r>
            <a:r>
              <a:rPr lang="en-AU" sz="1000" b="0" spc="-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for</a:t>
            </a:r>
            <a:r>
              <a:rPr lang="en-AU" sz="1000" b="0" spc="-5" dirty="0">
                <a:solidFill>
                  <a:schemeClr val="bg1"/>
                </a:solidFill>
                <a:latin typeface="Montserrat Light" panose="00000400000000000000" pitchFamily="50" charset="0"/>
                <a:cs typeface="Calibri Light"/>
              </a:rPr>
              <a:t> </a:t>
            </a:r>
            <a:r>
              <a:rPr lang="en-AU" sz="1000" b="0" spc="-10" dirty="0">
                <a:solidFill>
                  <a:schemeClr val="bg1"/>
                </a:solidFill>
                <a:latin typeface="Montserrat Light" panose="00000400000000000000" pitchFamily="50" charset="0"/>
                <a:cs typeface="Calibri Light"/>
              </a:rPr>
              <a:t>teams.</a:t>
            </a:r>
            <a:endParaRPr lang="en-AU" sz="1000" dirty="0">
              <a:solidFill>
                <a:schemeClr val="bg1"/>
              </a:solidFill>
              <a:latin typeface="Montserrat Light" panose="00000400000000000000" pitchFamily="50" charset="0"/>
              <a:cs typeface="Calibri Light"/>
            </a:endParaRPr>
          </a:p>
        </p:txBody>
      </p:sp>
      <p:sp>
        <p:nvSpPr>
          <p:cNvPr id="10" name="object 10"/>
          <p:cNvSpPr txBox="1"/>
          <p:nvPr/>
        </p:nvSpPr>
        <p:spPr>
          <a:xfrm>
            <a:off x="348422" y="5205127"/>
            <a:ext cx="3228849" cy="2098776"/>
          </a:xfrm>
          <a:prstGeom prst="rect">
            <a:avLst/>
          </a:prstGeom>
        </p:spPr>
        <p:txBody>
          <a:bodyPr vert="horz" wrap="square" lIns="0" tIns="9267" rIns="0" bIns="0" rtlCol="0">
            <a:spAutoFit/>
          </a:bodyPr>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marL="11585" marR="4634" algn="just">
              <a:spcBef>
                <a:spcPts val="164"/>
              </a:spcBef>
            </a:pPr>
            <a:r>
              <a:rPr lang="en-AU" sz="958" spc="-5" dirty="0">
                <a:solidFill>
                  <a:schemeClr val="bg1"/>
                </a:solidFill>
                <a:latin typeface="Montserrat Light" panose="00000400000000000000" pitchFamily="50" charset="0"/>
                <a:cs typeface="Arial" panose="020B0604020202020204" pitchFamily="34" charset="0"/>
              </a:rPr>
              <a:t>Teams of four or five people compete against</a:t>
            </a:r>
          </a:p>
          <a:p>
            <a:pPr marL="11585" marR="4634" algn="just">
              <a:spcBef>
                <a:spcPts val="164"/>
              </a:spcBef>
            </a:pPr>
            <a:r>
              <a:rPr lang="en-AU" sz="958" spc="-5" dirty="0">
                <a:solidFill>
                  <a:schemeClr val="bg1"/>
                </a:solidFill>
                <a:latin typeface="Montserrat Light" panose="00000400000000000000" pitchFamily="50" charset="0"/>
                <a:cs typeface="Arial" panose="020B0604020202020204" pitchFamily="34" charset="0"/>
              </a:rPr>
              <a:t>each other, solving cryptic clues and completing  hilarious photo challenges to be the first to escape  the virtual haunted house. Playable on any mobile  device in any location via our award-winning  Go Team app, each team selects a player to be  their ‘Ghost Whisperer’. The rest of the team, or  ‘Investigators’, must guide their Whisperer to  solve the clues – and complete three ghoulish  mental and creative challenges – to escape each  of the rooms in the house. Your teams have just 90  minutes to work together to escape all six rooms  in the haunted house – and the one with the most  points that breaks the final code, wins!</a:t>
            </a:r>
          </a:p>
        </p:txBody>
      </p:sp>
      <p:sp>
        <p:nvSpPr>
          <p:cNvPr id="15" name="object 15"/>
          <p:cNvSpPr/>
          <p:nvPr/>
        </p:nvSpPr>
        <p:spPr>
          <a:xfrm>
            <a:off x="8739225" y="4867419"/>
            <a:ext cx="1958000" cy="2698624"/>
          </a:xfrm>
          <a:custGeom>
            <a:avLst/>
            <a:gdLst/>
            <a:ahLst/>
            <a:cxnLst/>
            <a:rect l="l" t="t" r="r" b="b"/>
            <a:pathLst>
              <a:path w="2006600" h="2841625">
                <a:moveTo>
                  <a:pt x="2006195" y="0"/>
                </a:moveTo>
                <a:lnTo>
                  <a:pt x="1641943" y="373969"/>
                </a:lnTo>
                <a:lnTo>
                  <a:pt x="1246845" y="772959"/>
                </a:lnTo>
                <a:lnTo>
                  <a:pt x="86502" y="1922549"/>
                </a:lnTo>
                <a:lnTo>
                  <a:pt x="52533" y="1960549"/>
                </a:lnTo>
                <a:lnTo>
                  <a:pt x="26849" y="1998842"/>
                </a:lnTo>
                <a:lnTo>
                  <a:pt x="9500" y="2037310"/>
                </a:lnTo>
                <a:lnTo>
                  <a:pt x="534" y="2075840"/>
                </a:lnTo>
                <a:lnTo>
                  <a:pt x="0" y="2114314"/>
                </a:lnTo>
                <a:lnTo>
                  <a:pt x="7945" y="2152617"/>
                </a:lnTo>
                <a:lnTo>
                  <a:pt x="24419" y="2190634"/>
                </a:lnTo>
                <a:lnTo>
                  <a:pt x="49471" y="2228249"/>
                </a:lnTo>
                <a:lnTo>
                  <a:pt x="83149" y="2265347"/>
                </a:lnTo>
                <a:lnTo>
                  <a:pt x="129906" y="2310767"/>
                </a:lnTo>
                <a:lnTo>
                  <a:pt x="210037" y="2389465"/>
                </a:lnTo>
                <a:lnTo>
                  <a:pt x="275074" y="2454295"/>
                </a:lnTo>
                <a:lnTo>
                  <a:pt x="412585" y="2593424"/>
                </a:lnTo>
                <a:lnTo>
                  <a:pt x="431431" y="2612193"/>
                </a:lnTo>
                <a:lnTo>
                  <a:pt x="469343" y="2649078"/>
                </a:lnTo>
                <a:lnTo>
                  <a:pt x="510293" y="2687411"/>
                </a:lnTo>
                <a:lnTo>
                  <a:pt x="557580" y="2729977"/>
                </a:lnTo>
                <a:lnTo>
                  <a:pt x="614501" y="2779560"/>
                </a:lnTo>
                <a:lnTo>
                  <a:pt x="687530" y="2841611"/>
                </a:lnTo>
                <a:lnTo>
                  <a:pt x="2006195" y="2841611"/>
                </a:lnTo>
                <a:lnTo>
                  <a:pt x="2006195" y="0"/>
                </a:lnTo>
                <a:close/>
              </a:path>
            </a:pathLst>
          </a:custGeom>
          <a:solidFill>
            <a:srgbClr val="FFFFFF"/>
          </a:solidFill>
        </p:spPr>
        <p:txBody>
          <a:bodyPr wrap="square" lIns="0" tIns="0" rIns="0" bIns="0" rtlCol="0"/>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defTabSz="834012"/>
            <a:endParaRPr sz="1642">
              <a:solidFill>
                <a:prstClr val="black"/>
              </a:solidFill>
              <a:latin typeface="Calibri"/>
            </a:endParaRPr>
          </a:p>
        </p:txBody>
      </p:sp>
      <p:grpSp>
        <p:nvGrpSpPr>
          <p:cNvPr id="5" name="Group 4">
            <a:extLst>
              <a:ext uri="{FF2B5EF4-FFF2-40B4-BE49-F238E27FC236}">
                <a16:creationId xmlns:a16="http://schemas.microsoft.com/office/drawing/2014/main" id="{180BE5F4-9253-0A4D-9E7C-BE67D2B1A1F8}"/>
              </a:ext>
            </a:extLst>
          </p:cNvPr>
          <p:cNvGrpSpPr/>
          <p:nvPr/>
        </p:nvGrpSpPr>
        <p:grpSpPr>
          <a:xfrm>
            <a:off x="7551193" y="4900257"/>
            <a:ext cx="2613943" cy="1125507"/>
            <a:chOff x="5977661" y="4822235"/>
            <a:chExt cx="2865382" cy="1233772"/>
          </a:xfrm>
        </p:grpSpPr>
        <p:sp>
          <p:nvSpPr>
            <p:cNvPr id="13" name="object 13"/>
            <p:cNvSpPr txBox="1"/>
            <p:nvPr/>
          </p:nvSpPr>
          <p:spPr>
            <a:xfrm>
              <a:off x="5977661" y="5156431"/>
              <a:ext cx="2865382" cy="899576"/>
            </a:xfrm>
            <a:prstGeom prst="rect">
              <a:avLst/>
            </a:prstGeom>
          </p:spPr>
          <p:txBody>
            <a:bodyPr vert="horz" wrap="square" lIns="0" tIns="11584" rIns="0" bIns="0" rtlCol="0">
              <a:spAutoFit/>
            </a:bodyPr>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marL="255995" marR="238041" defTabSz="834012">
                <a:lnSpc>
                  <a:spcPct val="141700"/>
                </a:lnSpc>
                <a:spcBef>
                  <a:spcPts val="775"/>
                </a:spcBef>
                <a:defRPr/>
              </a:pPr>
              <a:r>
                <a:rPr lang="en-AU" sz="958" spc="-9" dirty="0">
                  <a:solidFill>
                    <a:schemeClr val="bg1"/>
                  </a:solidFill>
                  <a:latin typeface="Montserrat Light" panose="00000400000000000000" pitchFamily="50" charset="0"/>
                  <a:cs typeface="Arial" panose="020B0604020202020204" pitchFamily="34" charset="0"/>
                </a:rPr>
                <a:t>Exploring team dynamics</a:t>
              </a:r>
              <a:br>
                <a:rPr lang="en-AU" sz="958" spc="-9" dirty="0">
                  <a:solidFill>
                    <a:schemeClr val="bg1"/>
                  </a:solidFill>
                  <a:latin typeface="Montserrat Light" panose="00000400000000000000" pitchFamily="50" charset="0"/>
                  <a:cs typeface="Arial" panose="020B0604020202020204" pitchFamily="34" charset="0"/>
                </a:rPr>
              </a:br>
              <a:r>
                <a:rPr lang="en-AU" sz="958" spc="-9" dirty="0">
                  <a:solidFill>
                    <a:schemeClr val="bg1"/>
                  </a:solidFill>
                  <a:latin typeface="Montserrat Light" panose="00000400000000000000" pitchFamily="50" charset="0"/>
                  <a:cs typeface="Arial" panose="020B0604020202020204" pitchFamily="34" charset="0"/>
                </a:rPr>
                <a:t>Effective Communication</a:t>
              </a:r>
              <a:br>
                <a:rPr lang="en-AU" sz="958" spc="-9" dirty="0">
                  <a:solidFill>
                    <a:schemeClr val="bg1"/>
                  </a:solidFill>
                  <a:latin typeface="Montserrat Light" panose="00000400000000000000" pitchFamily="50" charset="0"/>
                  <a:cs typeface="Arial" panose="020B0604020202020204" pitchFamily="34" charset="0"/>
                </a:rPr>
              </a:br>
              <a:r>
                <a:rPr lang="en-AU" sz="958" spc="-5" dirty="0">
                  <a:solidFill>
                    <a:schemeClr val="bg1"/>
                  </a:solidFill>
                  <a:latin typeface="Montserrat Light" panose="00000400000000000000" pitchFamily="50" charset="0"/>
                  <a:cs typeface="Arial" panose="020B0604020202020204" pitchFamily="34" charset="0"/>
                </a:rPr>
                <a:t>Collaborative decision making Creative thinking</a:t>
              </a:r>
            </a:p>
          </p:txBody>
        </p:sp>
        <p:sp>
          <p:nvSpPr>
            <p:cNvPr id="32" name="object 32"/>
            <p:cNvSpPr txBox="1"/>
            <p:nvPr/>
          </p:nvSpPr>
          <p:spPr>
            <a:xfrm>
              <a:off x="6029106" y="4822235"/>
              <a:ext cx="2005666" cy="228256"/>
            </a:xfrm>
            <a:prstGeom prst="rect">
              <a:avLst/>
            </a:prstGeom>
          </p:spPr>
          <p:txBody>
            <a:bodyPr vert="horz" wrap="square" lIns="0" tIns="11584" rIns="0" bIns="0" rtlCol="0">
              <a:spAutoFit/>
            </a:bodyPr>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marL="11584" defTabSz="834012">
                <a:spcBef>
                  <a:spcPts val="91"/>
                </a:spcBef>
              </a:pPr>
              <a:r>
                <a:rPr sz="1277" dirty="0">
                  <a:solidFill>
                    <a:schemeClr val="bg1"/>
                  </a:solidFill>
                  <a:latin typeface="Montserrat" panose="00000500000000000000" pitchFamily="50" charset="0"/>
                  <a:cs typeface="Arial" panose="020B0604020202020204" pitchFamily="34" charset="0"/>
                </a:rPr>
                <a:t>Key Business Benefits</a:t>
              </a:r>
            </a:p>
          </p:txBody>
        </p:sp>
        <p:sp>
          <p:nvSpPr>
            <p:cNvPr id="33" name="object 33"/>
            <p:cNvSpPr/>
            <p:nvPr/>
          </p:nvSpPr>
          <p:spPr>
            <a:xfrm>
              <a:off x="6029106" y="5862542"/>
              <a:ext cx="179970" cy="143984"/>
            </a:xfrm>
            <a:prstGeom prst="rect">
              <a:avLst/>
            </a:prstGeom>
            <a:blipFill>
              <a:blip r:embed="rId3"/>
              <a:srcRect/>
              <a:stretch>
                <a:fillRect/>
              </a:stretch>
            </a:blipFill>
          </p:spPr>
          <p:txBody>
            <a:bodyPr wrap="square" lIns="0" tIns="0" rIns="0" bIns="0" rtlCol="0"/>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defTabSz="834012"/>
              <a:endParaRPr sz="1642">
                <a:solidFill>
                  <a:prstClr val="black"/>
                </a:solidFill>
                <a:latin typeface="Arial" panose="020B0604020202020204" pitchFamily="34" charset="0"/>
                <a:cs typeface="Arial" panose="020B0604020202020204" pitchFamily="34" charset="0"/>
              </a:endParaRPr>
            </a:p>
          </p:txBody>
        </p:sp>
        <p:sp>
          <p:nvSpPr>
            <p:cNvPr id="34" name="object 34"/>
            <p:cNvSpPr/>
            <p:nvPr/>
          </p:nvSpPr>
          <p:spPr>
            <a:xfrm>
              <a:off x="6029106" y="5214626"/>
              <a:ext cx="179970" cy="143984"/>
            </a:xfrm>
            <a:prstGeom prst="rect">
              <a:avLst/>
            </a:prstGeom>
            <a:blipFill>
              <a:blip r:embed="rId3"/>
              <a:srcRect/>
              <a:stretch>
                <a:fillRect/>
              </a:stretch>
            </a:blipFill>
          </p:spPr>
          <p:txBody>
            <a:bodyPr wrap="square" lIns="0" tIns="0" rIns="0" bIns="0" rtlCol="0"/>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defTabSz="834012"/>
              <a:endParaRPr sz="1642">
                <a:solidFill>
                  <a:prstClr val="black"/>
                </a:solidFill>
                <a:latin typeface="Arial" panose="020B0604020202020204" pitchFamily="34" charset="0"/>
                <a:cs typeface="Arial" panose="020B0604020202020204" pitchFamily="34" charset="0"/>
              </a:endParaRPr>
            </a:p>
          </p:txBody>
        </p:sp>
        <p:sp>
          <p:nvSpPr>
            <p:cNvPr id="35" name="object 35"/>
            <p:cNvSpPr/>
            <p:nvPr/>
          </p:nvSpPr>
          <p:spPr>
            <a:xfrm>
              <a:off x="6029106" y="5430606"/>
              <a:ext cx="179970" cy="143984"/>
            </a:xfrm>
            <a:prstGeom prst="rect">
              <a:avLst/>
            </a:prstGeom>
            <a:blipFill>
              <a:blip r:embed="rId3"/>
              <a:srcRect/>
              <a:stretch>
                <a:fillRect/>
              </a:stretch>
            </a:blipFill>
          </p:spPr>
          <p:txBody>
            <a:bodyPr wrap="square" lIns="0" tIns="0" rIns="0" bIns="0" rtlCol="0"/>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defTabSz="834012"/>
              <a:endParaRPr sz="1642">
                <a:solidFill>
                  <a:prstClr val="black"/>
                </a:solidFill>
                <a:latin typeface="Arial" panose="020B0604020202020204" pitchFamily="34" charset="0"/>
                <a:cs typeface="Arial" panose="020B0604020202020204" pitchFamily="34" charset="0"/>
              </a:endParaRPr>
            </a:p>
          </p:txBody>
        </p:sp>
        <p:sp>
          <p:nvSpPr>
            <p:cNvPr id="36" name="object 36"/>
            <p:cNvSpPr/>
            <p:nvPr/>
          </p:nvSpPr>
          <p:spPr>
            <a:xfrm>
              <a:off x="6029106" y="5646575"/>
              <a:ext cx="179970" cy="143984"/>
            </a:xfrm>
            <a:prstGeom prst="rect">
              <a:avLst/>
            </a:prstGeom>
            <a:blipFill>
              <a:blip r:embed="rId3"/>
              <a:srcRect/>
              <a:stretch>
                <a:fillRect/>
              </a:stretch>
            </a:blipFill>
          </p:spPr>
          <p:txBody>
            <a:bodyPr wrap="square" lIns="0" tIns="0" rIns="0" bIns="0" rtlCol="0"/>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defTabSz="834012"/>
              <a:endParaRPr sz="1642">
                <a:solidFill>
                  <a:prstClr val="black"/>
                </a:solidFill>
                <a:latin typeface="Arial" panose="020B0604020202020204" pitchFamily="34" charset="0"/>
                <a:cs typeface="Arial" panose="020B0604020202020204" pitchFamily="34" charset="0"/>
              </a:endParaRPr>
            </a:p>
          </p:txBody>
        </p:sp>
      </p:grpSp>
      <p:sp>
        <p:nvSpPr>
          <p:cNvPr id="37" name="object 37"/>
          <p:cNvSpPr txBox="1"/>
          <p:nvPr/>
        </p:nvSpPr>
        <p:spPr>
          <a:xfrm>
            <a:off x="3533408" y="1093513"/>
            <a:ext cx="4393610" cy="685728"/>
          </a:xfrm>
          <a:prstGeom prst="rect">
            <a:avLst/>
          </a:prstGeom>
        </p:spPr>
        <p:txBody>
          <a:bodyPr vert="horz" wrap="square" lIns="0" tIns="11584" rIns="0" bIns="0" rtlCol="0">
            <a:spAutoFit/>
          </a:bodyPr>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algn="ctr"/>
            <a:r>
              <a:rPr lang="en-AU" sz="1460" dirty="0">
                <a:solidFill>
                  <a:srgbClr val="97CA3D"/>
                </a:solidFill>
                <a:latin typeface="Montserrat" panose="00000500000000000000" pitchFamily="50" charset="0"/>
                <a:cs typeface="Arial" panose="020B0604020202020204" pitchFamily="34" charset="0"/>
              </a:rPr>
              <a:t>A virtual team building game full of engaging escape </a:t>
            </a:r>
            <a:r>
              <a:rPr lang="en-AU" sz="1460">
                <a:solidFill>
                  <a:srgbClr val="97CA3D"/>
                </a:solidFill>
                <a:latin typeface="Montserrat" panose="00000500000000000000" pitchFamily="50" charset="0"/>
                <a:cs typeface="Arial" panose="020B0604020202020204" pitchFamily="34" charset="0"/>
              </a:rPr>
              <a:t>room challenges, </a:t>
            </a:r>
            <a:r>
              <a:rPr lang="en-AU" sz="1460" dirty="0">
                <a:solidFill>
                  <a:srgbClr val="97CA3D"/>
                </a:solidFill>
                <a:latin typeface="Montserrat" panose="00000500000000000000" pitchFamily="50" charset="0"/>
                <a:cs typeface="Arial" panose="020B0604020202020204" pitchFamily="34" charset="0"/>
              </a:rPr>
              <a:t>specifically designed to enhance remote team work.</a:t>
            </a:r>
          </a:p>
        </p:txBody>
      </p:sp>
      <p:sp>
        <p:nvSpPr>
          <p:cNvPr id="38" name="object 38"/>
          <p:cNvSpPr txBox="1"/>
          <p:nvPr/>
        </p:nvSpPr>
        <p:spPr>
          <a:xfrm>
            <a:off x="354295" y="4953421"/>
            <a:ext cx="1126530" cy="208226"/>
          </a:xfrm>
          <a:prstGeom prst="rect">
            <a:avLst/>
          </a:prstGeom>
        </p:spPr>
        <p:txBody>
          <a:bodyPr vert="horz" wrap="square" lIns="0" tIns="11584" rIns="0" bIns="0" rtlCol="0">
            <a:spAutoFit/>
          </a:bodyPr>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marL="11584" defTabSz="834012">
              <a:spcBef>
                <a:spcPts val="91"/>
              </a:spcBef>
            </a:pPr>
            <a:r>
              <a:rPr sz="1277" spc="-9" dirty="0">
                <a:solidFill>
                  <a:schemeClr val="bg1"/>
                </a:solidFill>
                <a:latin typeface="Montserrat" panose="00000500000000000000" pitchFamily="50" charset="0"/>
                <a:cs typeface="Arial" panose="020B0604020202020204" pitchFamily="34" charset="0"/>
              </a:rPr>
              <a:t>How It Works</a:t>
            </a:r>
          </a:p>
        </p:txBody>
      </p:sp>
      <p:sp>
        <p:nvSpPr>
          <p:cNvPr id="41" name="object 38">
            <a:extLst>
              <a:ext uri="{FF2B5EF4-FFF2-40B4-BE49-F238E27FC236}">
                <a16:creationId xmlns:a16="http://schemas.microsoft.com/office/drawing/2014/main" id="{5E9612EC-B73D-374E-8B97-D15F61828C25}"/>
              </a:ext>
            </a:extLst>
          </p:cNvPr>
          <p:cNvSpPr/>
          <p:nvPr/>
        </p:nvSpPr>
        <p:spPr>
          <a:xfrm>
            <a:off x="9079706" y="6585150"/>
            <a:ext cx="584991" cy="623687"/>
          </a:xfrm>
          <a:prstGeom prst="rect">
            <a:avLst/>
          </a:prstGeom>
          <a:blipFill>
            <a:blip r:embed="rId4"/>
            <a:srcRect/>
            <a:stretch>
              <a:fillRect/>
            </a:stretch>
          </a:blipFill>
        </p:spPr>
        <p:txBody>
          <a:bodyPr wrap="square" lIns="0" tIns="0" rIns="0" bIns="0" rtlCol="0"/>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defTabSz="834012"/>
            <a:endParaRPr sz="1642">
              <a:solidFill>
                <a:prstClr val="black"/>
              </a:solidFill>
              <a:latin typeface="Calibri"/>
            </a:endParaRPr>
          </a:p>
        </p:txBody>
      </p:sp>
      <p:sp>
        <p:nvSpPr>
          <p:cNvPr id="43" name="object 39">
            <a:extLst>
              <a:ext uri="{FF2B5EF4-FFF2-40B4-BE49-F238E27FC236}">
                <a16:creationId xmlns:a16="http://schemas.microsoft.com/office/drawing/2014/main" id="{B060BFEA-542D-6D48-8020-CACA423AFA48}"/>
              </a:ext>
            </a:extLst>
          </p:cNvPr>
          <p:cNvSpPr/>
          <p:nvPr/>
        </p:nvSpPr>
        <p:spPr>
          <a:xfrm>
            <a:off x="9872014" y="6573833"/>
            <a:ext cx="670012" cy="623686"/>
          </a:xfrm>
          <a:prstGeom prst="rect">
            <a:avLst/>
          </a:prstGeom>
          <a:blipFill>
            <a:blip r:embed="rId5"/>
            <a:srcRect/>
            <a:stretch>
              <a:fillRect/>
            </a:stretch>
          </a:blipFill>
        </p:spPr>
        <p:txBody>
          <a:bodyPr wrap="square" lIns="0" tIns="0" rIns="0" bIns="0" rtlCol="0"/>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defTabSz="834012"/>
            <a:endParaRPr sz="1642">
              <a:solidFill>
                <a:prstClr val="black"/>
              </a:solidFill>
              <a:latin typeface="Calibri"/>
            </a:endParaRPr>
          </a:p>
        </p:txBody>
      </p:sp>
      <p:sp>
        <p:nvSpPr>
          <p:cNvPr id="101" name="object 38">
            <a:extLst>
              <a:ext uri="{FF2B5EF4-FFF2-40B4-BE49-F238E27FC236}">
                <a16:creationId xmlns:a16="http://schemas.microsoft.com/office/drawing/2014/main" id="{912B89C6-FEAB-674A-8CE2-D63F401BBFF4}"/>
              </a:ext>
            </a:extLst>
          </p:cNvPr>
          <p:cNvSpPr txBox="1"/>
          <p:nvPr/>
        </p:nvSpPr>
        <p:spPr>
          <a:xfrm>
            <a:off x="3770698" y="4953421"/>
            <a:ext cx="1585729" cy="208226"/>
          </a:xfrm>
          <a:prstGeom prst="rect">
            <a:avLst/>
          </a:prstGeom>
        </p:spPr>
        <p:txBody>
          <a:bodyPr vert="horz" wrap="square" lIns="0" tIns="11584" rIns="0" bIns="0" rtlCol="0">
            <a:spAutoFit/>
          </a:bodyPr>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marL="11584" defTabSz="834012">
              <a:spcBef>
                <a:spcPts val="91"/>
              </a:spcBef>
            </a:pPr>
            <a:r>
              <a:rPr lang="en-AU" sz="1277" spc="-9" dirty="0">
                <a:solidFill>
                  <a:schemeClr val="bg1"/>
                </a:solidFill>
                <a:latin typeface="Montserrat" panose="00000500000000000000" pitchFamily="50" charset="0"/>
                <a:cs typeface="Arial" panose="020B0604020202020204" pitchFamily="34" charset="0"/>
              </a:rPr>
              <a:t>Learning Outcomes</a:t>
            </a:r>
            <a:endParaRPr sz="1277" spc="-9" dirty="0">
              <a:solidFill>
                <a:schemeClr val="bg1"/>
              </a:solidFill>
              <a:latin typeface="Montserrat" panose="00000500000000000000" pitchFamily="50" charset="0"/>
              <a:cs typeface="Arial" panose="020B0604020202020204" pitchFamily="34" charset="0"/>
            </a:endParaRPr>
          </a:p>
        </p:txBody>
      </p:sp>
      <p:sp>
        <p:nvSpPr>
          <p:cNvPr id="45" name="object 12">
            <a:extLst>
              <a:ext uri="{FF2B5EF4-FFF2-40B4-BE49-F238E27FC236}">
                <a16:creationId xmlns:a16="http://schemas.microsoft.com/office/drawing/2014/main" id="{87EA2AD0-632B-F840-9C55-6D89975DCAC2}"/>
              </a:ext>
            </a:extLst>
          </p:cNvPr>
          <p:cNvSpPr txBox="1">
            <a:spLocks noGrp="1"/>
          </p:cNvSpPr>
          <p:nvPr>
            <p:ph type="title"/>
          </p:nvPr>
        </p:nvSpPr>
        <p:spPr>
          <a:xfrm>
            <a:off x="3042746" y="286802"/>
            <a:ext cx="4951084" cy="460923"/>
          </a:xfrm>
          <a:prstGeom prst="rect">
            <a:avLst/>
          </a:prstGeom>
        </p:spPr>
        <p:txBody>
          <a:bodyPr vert="horz" wrap="square" lIns="0" tIns="11584" rIns="0" bIns="0" rtlCol="0" anchor="ctr">
            <a:spAutoFit/>
          </a:bodyPr>
          <a:lstStyle/>
          <a:p>
            <a:pPr marL="11584">
              <a:spcBef>
                <a:spcPts val="91"/>
              </a:spcBef>
              <a:tabLst>
                <a:tab pos="1143871" algn="l"/>
                <a:tab pos="1996994" algn="l"/>
              </a:tabLst>
            </a:pPr>
            <a:r>
              <a:rPr lang="en-AU" sz="2919" dirty="0">
                <a:solidFill>
                  <a:schemeClr val="bg1"/>
                </a:solidFill>
                <a:latin typeface="Montserrat" panose="00000500000000000000" pitchFamily="50" charset="0"/>
                <a:cs typeface="Arial" panose="020B0604020202020204" pitchFamily="34" charset="0"/>
              </a:rPr>
              <a:t>Haunted House</a:t>
            </a:r>
            <a:endParaRPr sz="2919" dirty="0">
              <a:solidFill>
                <a:schemeClr val="bg1"/>
              </a:solidFill>
              <a:latin typeface="Montserrat" panose="00000500000000000000" pitchFamily="50" charset="0"/>
              <a:cs typeface="Arial" panose="020B0604020202020204" pitchFamily="34" charset="0"/>
            </a:endParaRPr>
          </a:p>
        </p:txBody>
      </p:sp>
      <p:sp>
        <p:nvSpPr>
          <p:cNvPr id="67" name="object 15">
            <a:extLst>
              <a:ext uri="{FF2B5EF4-FFF2-40B4-BE49-F238E27FC236}">
                <a16:creationId xmlns:a16="http://schemas.microsoft.com/office/drawing/2014/main" id="{C43EDC8A-D511-A848-B30C-A774139C52C0}"/>
              </a:ext>
            </a:extLst>
          </p:cNvPr>
          <p:cNvSpPr/>
          <p:nvPr/>
        </p:nvSpPr>
        <p:spPr>
          <a:xfrm rot="10800000">
            <a:off x="1516" y="1010"/>
            <a:ext cx="3465080" cy="4477619"/>
          </a:xfrm>
          <a:custGeom>
            <a:avLst/>
            <a:gdLst/>
            <a:ahLst/>
            <a:cxnLst/>
            <a:rect l="l" t="t" r="r" b="b"/>
            <a:pathLst>
              <a:path w="2006600" h="2841625">
                <a:moveTo>
                  <a:pt x="2006195" y="0"/>
                </a:moveTo>
                <a:lnTo>
                  <a:pt x="1641943" y="373969"/>
                </a:lnTo>
                <a:lnTo>
                  <a:pt x="1246845" y="772959"/>
                </a:lnTo>
                <a:lnTo>
                  <a:pt x="86502" y="1922549"/>
                </a:lnTo>
                <a:lnTo>
                  <a:pt x="52533" y="1960549"/>
                </a:lnTo>
                <a:lnTo>
                  <a:pt x="26849" y="1998842"/>
                </a:lnTo>
                <a:lnTo>
                  <a:pt x="9500" y="2037310"/>
                </a:lnTo>
                <a:lnTo>
                  <a:pt x="534" y="2075840"/>
                </a:lnTo>
                <a:lnTo>
                  <a:pt x="0" y="2114314"/>
                </a:lnTo>
                <a:lnTo>
                  <a:pt x="7945" y="2152617"/>
                </a:lnTo>
                <a:lnTo>
                  <a:pt x="24419" y="2190634"/>
                </a:lnTo>
                <a:lnTo>
                  <a:pt x="49471" y="2228249"/>
                </a:lnTo>
                <a:lnTo>
                  <a:pt x="83149" y="2265347"/>
                </a:lnTo>
                <a:lnTo>
                  <a:pt x="129906" y="2310767"/>
                </a:lnTo>
                <a:lnTo>
                  <a:pt x="210037" y="2389465"/>
                </a:lnTo>
                <a:lnTo>
                  <a:pt x="275074" y="2454295"/>
                </a:lnTo>
                <a:lnTo>
                  <a:pt x="412585" y="2593424"/>
                </a:lnTo>
                <a:lnTo>
                  <a:pt x="431431" y="2612193"/>
                </a:lnTo>
                <a:lnTo>
                  <a:pt x="469343" y="2649078"/>
                </a:lnTo>
                <a:lnTo>
                  <a:pt x="510293" y="2687411"/>
                </a:lnTo>
                <a:lnTo>
                  <a:pt x="557580" y="2729977"/>
                </a:lnTo>
                <a:lnTo>
                  <a:pt x="614501" y="2779560"/>
                </a:lnTo>
                <a:lnTo>
                  <a:pt x="687530" y="2841611"/>
                </a:lnTo>
                <a:lnTo>
                  <a:pt x="2006195" y="2841611"/>
                </a:lnTo>
                <a:lnTo>
                  <a:pt x="2006195" y="0"/>
                </a:lnTo>
                <a:close/>
              </a:path>
            </a:pathLst>
          </a:custGeom>
          <a:solidFill>
            <a:srgbClr val="FFFFFF"/>
          </a:solidFill>
        </p:spPr>
        <p:txBody>
          <a:bodyPr wrap="square" lIns="0" tIns="0" rIns="0" bIns="0" rtlCol="0"/>
          <a:lstStyle>
            <a:defPPr>
              <a:defRPr lang="en-US"/>
            </a:defPPr>
            <a:lvl1pPr marL="0" algn="l" defTabSz="977676" rtl="0" eaLnBrk="1" latinLnBrk="0" hangingPunct="1">
              <a:defRPr sz="1925" kern="1200">
                <a:solidFill>
                  <a:schemeClr val="tx1"/>
                </a:solidFill>
                <a:latin typeface="+mn-lt"/>
                <a:ea typeface="+mn-ea"/>
                <a:cs typeface="+mn-cs"/>
              </a:defRPr>
            </a:lvl1pPr>
            <a:lvl2pPr marL="488838" algn="l" defTabSz="977676" rtl="0" eaLnBrk="1" latinLnBrk="0" hangingPunct="1">
              <a:defRPr sz="1925" kern="1200">
                <a:solidFill>
                  <a:schemeClr val="tx1"/>
                </a:solidFill>
                <a:latin typeface="+mn-lt"/>
                <a:ea typeface="+mn-ea"/>
                <a:cs typeface="+mn-cs"/>
              </a:defRPr>
            </a:lvl2pPr>
            <a:lvl3pPr marL="977676" algn="l" defTabSz="977676" rtl="0" eaLnBrk="1" latinLnBrk="0" hangingPunct="1">
              <a:defRPr sz="1925" kern="1200">
                <a:solidFill>
                  <a:schemeClr val="tx1"/>
                </a:solidFill>
                <a:latin typeface="+mn-lt"/>
                <a:ea typeface="+mn-ea"/>
                <a:cs typeface="+mn-cs"/>
              </a:defRPr>
            </a:lvl3pPr>
            <a:lvl4pPr marL="1466515" algn="l" defTabSz="977676" rtl="0" eaLnBrk="1" latinLnBrk="0" hangingPunct="1">
              <a:defRPr sz="1925" kern="1200">
                <a:solidFill>
                  <a:schemeClr val="tx1"/>
                </a:solidFill>
                <a:latin typeface="+mn-lt"/>
                <a:ea typeface="+mn-ea"/>
                <a:cs typeface="+mn-cs"/>
              </a:defRPr>
            </a:lvl4pPr>
            <a:lvl5pPr marL="1955353" algn="l" defTabSz="977676" rtl="0" eaLnBrk="1" latinLnBrk="0" hangingPunct="1">
              <a:defRPr sz="1925" kern="1200">
                <a:solidFill>
                  <a:schemeClr val="tx1"/>
                </a:solidFill>
                <a:latin typeface="+mn-lt"/>
                <a:ea typeface="+mn-ea"/>
                <a:cs typeface="+mn-cs"/>
              </a:defRPr>
            </a:lvl5pPr>
            <a:lvl6pPr marL="2444191" algn="l" defTabSz="977676" rtl="0" eaLnBrk="1" latinLnBrk="0" hangingPunct="1">
              <a:defRPr sz="1925" kern="1200">
                <a:solidFill>
                  <a:schemeClr val="tx1"/>
                </a:solidFill>
                <a:latin typeface="+mn-lt"/>
                <a:ea typeface="+mn-ea"/>
                <a:cs typeface="+mn-cs"/>
              </a:defRPr>
            </a:lvl6pPr>
            <a:lvl7pPr marL="2933029" algn="l" defTabSz="977676" rtl="0" eaLnBrk="1" latinLnBrk="0" hangingPunct="1">
              <a:defRPr sz="1925" kern="1200">
                <a:solidFill>
                  <a:schemeClr val="tx1"/>
                </a:solidFill>
                <a:latin typeface="+mn-lt"/>
                <a:ea typeface="+mn-ea"/>
                <a:cs typeface="+mn-cs"/>
              </a:defRPr>
            </a:lvl7pPr>
            <a:lvl8pPr marL="3421868" algn="l" defTabSz="977676" rtl="0" eaLnBrk="1" latinLnBrk="0" hangingPunct="1">
              <a:defRPr sz="1925" kern="1200">
                <a:solidFill>
                  <a:schemeClr val="tx1"/>
                </a:solidFill>
                <a:latin typeface="+mn-lt"/>
                <a:ea typeface="+mn-ea"/>
                <a:cs typeface="+mn-cs"/>
              </a:defRPr>
            </a:lvl8pPr>
          </a:lstStyle>
          <a:p>
            <a:pPr defTabSz="834012"/>
            <a:endParaRPr sz="1642">
              <a:solidFill>
                <a:prstClr val="black"/>
              </a:solidFill>
              <a:latin typeface="Calibri"/>
            </a:endParaRPr>
          </a:p>
        </p:txBody>
      </p:sp>
      <p:grpSp>
        <p:nvGrpSpPr>
          <p:cNvPr id="27" name="Group 26">
            <a:extLst>
              <a:ext uri="{FF2B5EF4-FFF2-40B4-BE49-F238E27FC236}">
                <a16:creationId xmlns:a16="http://schemas.microsoft.com/office/drawing/2014/main" id="{034CBAF6-6C4C-4B9B-BC65-22420516C52A}"/>
              </a:ext>
            </a:extLst>
          </p:cNvPr>
          <p:cNvGrpSpPr/>
          <p:nvPr/>
        </p:nvGrpSpPr>
        <p:grpSpPr>
          <a:xfrm>
            <a:off x="8128811" y="298848"/>
            <a:ext cx="2016000" cy="1672091"/>
            <a:chOff x="8324588" y="196788"/>
            <a:chExt cx="2076450" cy="2096627"/>
          </a:xfrm>
        </p:grpSpPr>
        <p:pic>
          <p:nvPicPr>
            <p:cNvPr id="28" name="Picture 27">
              <a:extLst>
                <a:ext uri="{FF2B5EF4-FFF2-40B4-BE49-F238E27FC236}">
                  <a16:creationId xmlns:a16="http://schemas.microsoft.com/office/drawing/2014/main" id="{B6BDDF51-BE50-4BB7-8843-C73FA22CBE77}"/>
                </a:ext>
              </a:extLst>
            </p:cNvPr>
            <p:cNvPicPr>
              <a:picLocks noChangeAspect="1"/>
            </p:cNvPicPr>
            <p:nvPr/>
          </p:nvPicPr>
          <p:blipFill>
            <a:blip r:embed="rId6"/>
            <a:srcRect/>
            <a:stretch>
              <a:fillRect/>
            </a:stretch>
          </p:blipFill>
          <p:spPr>
            <a:xfrm>
              <a:off x="8324588" y="196788"/>
              <a:ext cx="2076450" cy="2076450"/>
            </a:xfrm>
            <a:prstGeom prst="rect">
              <a:avLst/>
            </a:prstGeom>
          </p:spPr>
        </p:pic>
        <p:sp>
          <p:nvSpPr>
            <p:cNvPr id="29" name="object 4">
              <a:extLst>
                <a:ext uri="{FF2B5EF4-FFF2-40B4-BE49-F238E27FC236}">
                  <a16:creationId xmlns:a16="http://schemas.microsoft.com/office/drawing/2014/main" id="{5FF83964-3766-4FF5-A4F7-75D74E84C153}"/>
                </a:ext>
              </a:extLst>
            </p:cNvPr>
            <p:cNvSpPr txBox="1"/>
            <p:nvPr/>
          </p:nvSpPr>
          <p:spPr>
            <a:xfrm>
              <a:off x="8353348" y="875702"/>
              <a:ext cx="929138" cy="197109"/>
            </a:xfrm>
            <a:prstGeom prst="rect">
              <a:avLst/>
            </a:prstGeom>
            <a:solidFill>
              <a:srgbClr val="122F55"/>
            </a:solidFill>
          </p:spPr>
          <p:txBody>
            <a:bodyPr vert="horz" wrap="square" lIns="0" tIns="11976"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1977" algn="ctr" defTabSz="862307">
                <a:spcBef>
                  <a:spcPts val="94"/>
                </a:spcBef>
              </a:pPr>
              <a:r>
                <a:rPr lang="en-AU" sz="943" dirty="0">
                  <a:solidFill>
                    <a:schemeClr val="bg1"/>
                  </a:solidFill>
                  <a:latin typeface="Montserrat"/>
                  <a:cs typeface="Montserrat"/>
                </a:rPr>
                <a:t>4 - unlimited</a:t>
              </a:r>
              <a:endParaRPr sz="943" dirty="0">
                <a:solidFill>
                  <a:schemeClr val="bg1"/>
                </a:solidFill>
                <a:latin typeface="Montserrat"/>
                <a:cs typeface="Montserrat"/>
              </a:endParaRPr>
            </a:p>
          </p:txBody>
        </p:sp>
        <p:sp>
          <p:nvSpPr>
            <p:cNvPr id="30" name="object 9">
              <a:extLst>
                <a:ext uri="{FF2B5EF4-FFF2-40B4-BE49-F238E27FC236}">
                  <a16:creationId xmlns:a16="http://schemas.microsoft.com/office/drawing/2014/main" id="{3482D35E-1981-4E92-84DF-4B76F40E43D0}"/>
                </a:ext>
              </a:extLst>
            </p:cNvPr>
            <p:cNvSpPr txBox="1"/>
            <p:nvPr/>
          </p:nvSpPr>
          <p:spPr>
            <a:xfrm>
              <a:off x="8353348" y="1985562"/>
              <a:ext cx="929138" cy="197109"/>
            </a:xfrm>
            <a:prstGeom prst="rect">
              <a:avLst/>
            </a:prstGeom>
            <a:solidFill>
              <a:srgbClr val="122F55"/>
            </a:solidFill>
          </p:spPr>
          <p:txBody>
            <a:bodyPr vert="horz" wrap="square" lIns="0" tIns="11976"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1977" algn="ctr" defTabSz="862307">
                <a:spcBef>
                  <a:spcPts val="94"/>
                </a:spcBef>
              </a:pPr>
              <a:r>
                <a:rPr lang="en-AU" sz="943" dirty="0">
                  <a:solidFill>
                    <a:schemeClr val="bg1"/>
                  </a:solidFill>
                  <a:latin typeface="Montserrat"/>
                  <a:cs typeface="Montserrat"/>
                </a:rPr>
                <a:t>1.5 – 2 Hours</a:t>
              </a:r>
              <a:endParaRPr sz="943" dirty="0">
                <a:solidFill>
                  <a:schemeClr val="bg1"/>
                </a:solidFill>
                <a:latin typeface="Montserrat"/>
                <a:cs typeface="Montserrat"/>
              </a:endParaRPr>
            </a:p>
          </p:txBody>
        </p:sp>
        <p:sp>
          <p:nvSpPr>
            <p:cNvPr id="31" name="object 9">
              <a:extLst>
                <a:ext uri="{FF2B5EF4-FFF2-40B4-BE49-F238E27FC236}">
                  <a16:creationId xmlns:a16="http://schemas.microsoft.com/office/drawing/2014/main" id="{B20FC552-A2FE-4935-AC1C-78091758D7E1}"/>
                </a:ext>
              </a:extLst>
            </p:cNvPr>
            <p:cNvSpPr txBox="1"/>
            <p:nvPr/>
          </p:nvSpPr>
          <p:spPr>
            <a:xfrm>
              <a:off x="9404134" y="1914361"/>
              <a:ext cx="907979" cy="379054"/>
            </a:xfrm>
            <a:prstGeom prst="rect">
              <a:avLst/>
            </a:prstGeom>
            <a:solidFill>
              <a:srgbClr val="122F55"/>
            </a:solidFill>
          </p:spPr>
          <p:txBody>
            <a:bodyPr vert="horz" wrap="square" lIns="0" tIns="11976"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1977" algn="ctr" defTabSz="862307">
                <a:spcBef>
                  <a:spcPts val="94"/>
                </a:spcBef>
              </a:pPr>
              <a:r>
                <a:rPr lang="en-AU" sz="943" dirty="0">
                  <a:solidFill>
                    <a:schemeClr val="bg1"/>
                  </a:solidFill>
                  <a:latin typeface="Montserrat"/>
                  <a:cs typeface="Montserrat"/>
                </a:rPr>
                <a:t>Competitive / Collaborative</a:t>
              </a:r>
              <a:endParaRPr sz="943" dirty="0">
                <a:solidFill>
                  <a:schemeClr val="bg1"/>
                </a:solidFill>
                <a:latin typeface="Montserrat"/>
                <a:cs typeface="Montserrat"/>
              </a:endParaRPr>
            </a:p>
          </p:txBody>
        </p:sp>
      </p:grpSp>
      <p:pic>
        <p:nvPicPr>
          <p:cNvPr id="46" name="Picture 45" descr="A picture containing text&#10;&#10;Description automatically generated">
            <a:extLst>
              <a:ext uri="{FF2B5EF4-FFF2-40B4-BE49-F238E27FC236}">
                <a16:creationId xmlns:a16="http://schemas.microsoft.com/office/drawing/2014/main" id="{2E05F013-A32E-4644-9444-09E7B5BD5C4F}"/>
              </a:ext>
            </a:extLst>
          </p:cNvPr>
          <p:cNvPicPr>
            <a:picLocks noChangeAspect="1"/>
          </p:cNvPicPr>
          <p:nvPr/>
        </p:nvPicPr>
        <p:blipFill>
          <a:blip r:embed="rId7" cstate="screen">
            <a:alphaModFix amt="70000"/>
            <a:extLst>
              <a:ext uri="{28A0092B-C50C-407E-A947-70E740481C1C}">
                <a14:useLocalDpi xmlns:a14="http://schemas.microsoft.com/office/drawing/2010/main"/>
              </a:ext>
            </a:extLst>
          </a:blip>
          <a:stretch>
            <a:fillRect/>
          </a:stretch>
        </p:blipFill>
        <p:spPr>
          <a:xfrm>
            <a:off x="184587" y="378593"/>
            <a:ext cx="2266152" cy="1615292"/>
          </a:xfrm>
          <a:prstGeom prst="rect">
            <a:avLst/>
          </a:prstGeom>
        </p:spPr>
      </p:pic>
      <p:pic>
        <p:nvPicPr>
          <p:cNvPr id="39" name="object 6">
            <a:extLst>
              <a:ext uri="{FF2B5EF4-FFF2-40B4-BE49-F238E27FC236}">
                <a16:creationId xmlns:a16="http://schemas.microsoft.com/office/drawing/2014/main" id="{6D684946-E701-4486-8EF6-CBCC6841F9BC}"/>
              </a:ext>
            </a:extLst>
          </p:cNvPr>
          <p:cNvPicPr/>
          <p:nvPr/>
        </p:nvPicPr>
        <p:blipFill rotWithShape="1">
          <a:blip r:embed="rId8" cstate="print"/>
          <a:srcRect b="11846"/>
          <a:stretch/>
        </p:blipFill>
        <p:spPr>
          <a:xfrm>
            <a:off x="709285" y="2065479"/>
            <a:ext cx="2862406" cy="2801940"/>
          </a:xfrm>
          <a:prstGeom prst="rect">
            <a:avLst/>
          </a:prstGeom>
        </p:spPr>
      </p:pic>
      <p:pic>
        <p:nvPicPr>
          <p:cNvPr id="40" name="object 4">
            <a:extLst>
              <a:ext uri="{FF2B5EF4-FFF2-40B4-BE49-F238E27FC236}">
                <a16:creationId xmlns:a16="http://schemas.microsoft.com/office/drawing/2014/main" id="{A563D51F-3F0A-4553-A126-038414CA2B87}"/>
              </a:ext>
            </a:extLst>
          </p:cNvPr>
          <p:cNvPicPr/>
          <p:nvPr/>
        </p:nvPicPr>
        <p:blipFill>
          <a:blip r:embed="rId9" cstate="print"/>
          <a:stretch>
            <a:fillRect/>
          </a:stretch>
        </p:blipFill>
        <p:spPr>
          <a:xfrm>
            <a:off x="7598124" y="3470854"/>
            <a:ext cx="2087994" cy="1368450"/>
          </a:xfrm>
          <a:prstGeom prst="rect">
            <a:avLst/>
          </a:prstGeom>
        </p:spPr>
      </p:pic>
      <p:pic>
        <p:nvPicPr>
          <p:cNvPr id="44" name="object 5">
            <a:extLst>
              <a:ext uri="{FF2B5EF4-FFF2-40B4-BE49-F238E27FC236}">
                <a16:creationId xmlns:a16="http://schemas.microsoft.com/office/drawing/2014/main" id="{CFBCA346-A7D3-4370-9631-B141291FDF15}"/>
              </a:ext>
            </a:extLst>
          </p:cNvPr>
          <p:cNvPicPr/>
          <p:nvPr/>
        </p:nvPicPr>
        <p:blipFill rotWithShape="1">
          <a:blip r:embed="rId10" cstate="print"/>
          <a:srcRect t="8434" b="12372"/>
          <a:stretch/>
        </p:blipFill>
        <p:spPr>
          <a:xfrm>
            <a:off x="7598124" y="2037364"/>
            <a:ext cx="2087994" cy="1368450"/>
          </a:xfrm>
          <a:prstGeom prst="rect">
            <a:avLst/>
          </a:prstGeom>
        </p:spPr>
      </p:pic>
      <p:pic>
        <p:nvPicPr>
          <p:cNvPr id="49" name="object 8">
            <a:extLst>
              <a:ext uri="{FF2B5EF4-FFF2-40B4-BE49-F238E27FC236}">
                <a16:creationId xmlns:a16="http://schemas.microsoft.com/office/drawing/2014/main" id="{EC937339-8D99-4389-BCF1-3CE094593711}"/>
              </a:ext>
            </a:extLst>
          </p:cNvPr>
          <p:cNvPicPr/>
          <p:nvPr/>
        </p:nvPicPr>
        <p:blipFill>
          <a:blip r:embed="rId11" cstate="print"/>
          <a:stretch>
            <a:fillRect/>
          </a:stretch>
        </p:blipFill>
        <p:spPr>
          <a:xfrm>
            <a:off x="3766785" y="2048687"/>
            <a:ext cx="3621149" cy="2806370"/>
          </a:xfrm>
          <a:prstGeom prst="rect">
            <a:avLst/>
          </a:prstGeom>
        </p:spPr>
      </p:pic>
    </p:spTree>
    <p:extLst>
      <p:ext uri="{BB962C8B-B14F-4D97-AF65-F5344CB8AC3E}">
        <p14:creationId xmlns:p14="http://schemas.microsoft.com/office/powerpoint/2010/main" val="28677758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4.02.25"/>
  <p:tag name="AS_TITLE" val="Aspose.Slides for .NET 4.0"/>
  <p:tag name="AS_VERSION" val="8.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1527</TotalTime>
  <Words>302</Words>
  <Application>Microsoft Office PowerPoint</Application>
  <PresentationFormat>Custom</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Montserrat</vt:lpstr>
      <vt:lpstr>Montserrat Light</vt:lpstr>
      <vt:lpstr>Office Theme</vt:lpstr>
      <vt:lpstr>Haunted House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Contents</dc:title>
  <dc:creator>Karen Pellicano</dc:creator>
  <cp:lastModifiedBy>Lina van Hamond</cp:lastModifiedBy>
  <cp:revision>127</cp:revision>
  <cp:lastPrinted>2018-02-15T01:22:35Z</cp:lastPrinted>
  <dcterms:created xsi:type="dcterms:W3CDTF">2018-01-24T06:40:40Z</dcterms:created>
  <dcterms:modified xsi:type="dcterms:W3CDTF">2021-10-13T06:24:45Z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2018-01-24T00:00:00Z</vt:filetime>
  </property>
  <property fmtid="{D5CDD505-2E9C-101B-9397-08002B2CF9AE}" pid="3" name="Creator">
    <vt:lpwstr>Adobe InDesign CC 2017 (Windows)</vt:lpwstr>
  </property>
  <property fmtid="{D5CDD505-2E9C-101B-9397-08002B2CF9AE}" pid="4" name="LastSaved">
    <vt:filetime>2018-01-24T00:00:00Z</vt:filetime>
  </property>
</Properties>
</file>