
<file path=[Content_Types].xml><?xml version="1.0" encoding="utf-8"?>
<Types xmlns="http://schemas.openxmlformats.org/package/2006/content-types">
  <Default Extension="image" ContentType="image/jp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
  </p:notesMasterIdLst>
  <p:sldIdLst>
    <p:sldId id="372" r:id="rId2"/>
  </p:sldIdLst>
  <p:sldSz cx="10693400" cy="7562850"/>
  <p:notesSz cx="10693400" cy="7562850"/>
  <p:custDataLst>
    <p:tags r:id="rId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27"/>
  </p:normalViewPr>
  <p:slideViewPr>
    <p:cSldViewPr>
      <p:cViewPr varScale="1">
        <p:scale>
          <a:sx n="98" d="100"/>
          <a:sy n="98" d="100"/>
        </p:scale>
        <p:origin x="1290" y="12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FD64D84B-CB8E-7641-8469-F4BFD4F75E54}" type="datetimeFigureOut">
              <a:rPr lang="en-US" smtClean="0"/>
              <a:t>9/2/2021</a:t>
            </a:fld>
            <a:endParaRPr lang="en-US"/>
          </a:p>
        </p:txBody>
      </p:sp>
      <p:sp>
        <p:nvSpPr>
          <p:cNvPr id="4" name="Slide Image Placehold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E2AC2D26-F128-1142-8768-084AB6FE76F3}" type="slidenum">
              <a:rPr lang="en-US" smtClean="0"/>
              <a:t>‹#›</a:t>
            </a:fld>
            <a:endParaRPr lang="en-US"/>
          </a:p>
        </p:txBody>
      </p:sp>
    </p:spTree>
    <p:extLst>
      <p:ext uri="{BB962C8B-B14F-4D97-AF65-F5344CB8AC3E}">
        <p14:creationId xmlns:p14="http://schemas.microsoft.com/office/powerpoint/2010/main" val="1245150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a:t>Click to edit Master title style</a:t>
            </a:r>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p>
        </p:txBody>
      </p:sp>
      <p:sp>
        <p:nvSpPr>
          <p:cNvPr id="4" name="Date Placeholder 3"/>
          <p:cNvSpPr>
            <a:spLocks noGrp="1"/>
          </p:cNvSpPr>
          <p:nvPr>
            <p:ph type="dt" sz="half" idx="10"/>
          </p:nvPr>
        </p:nvSpPr>
        <p:spPr/>
        <p:txBody>
          <a:bodyPr/>
          <a:lstStyle/>
          <a:p>
            <a:fld id="{5785B746-9E2B-4918-876B-FCD3A6D22348}" type="datetimeFigureOut">
              <a:rPr lang="en-AU" smtClean="0"/>
              <a:t>2/09/2021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E525B52-AD63-40FC-8FD7-3BE1836F5E94}" type="slidenum">
              <a:rPr lang="en-AU" smtClean="0"/>
              <a:t>‹#›</a:t>
            </a:fld>
            <a:endParaRPr lang="en-AU"/>
          </a:p>
        </p:txBody>
      </p:sp>
    </p:spTree>
    <p:extLst>
      <p:ext uri="{BB962C8B-B14F-4D97-AF65-F5344CB8AC3E}">
        <p14:creationId xmlns:p14="http://schemas.microsoft.com/office/powerpoint/2010/main" val="2234537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5B746-9E2B-4918-876B-FCD3A6D22348}" type="datetimeFigureOut">
              <a:rPr lang="en-AU" smtClean="0"/>
              <a:t>2/09/2021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E525B52-AD63-40FC-8FD7-3BE1836F5E94}" type="slidenum">
              <a:rPr lang="en-AU" smtClean="0"/>
              <a:t>‹#›</a:t>
            </a:fld>
            <a:endParaRPr lang="en-AU"/>
          </a:p>
        </p:txBody>
      </p:sp>
    </p:spTree>
    <p:extLst>
      <p:ext uri="{BB962C8B-B14F-4D97-AF65-F5344CB8AC3E}">
        <p14:creationId xmlns:p14="http://schemas.microsoft.com/office/powerpoint/2010/main" val="3697250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5B746-9E2B-4918-876B-FCD3A6D22348}" type="datetimeFigureOut">
              <a:rPr lang="en-AU" smtClean="0"/>
              <a:t>2/09/2021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E525B52-AD63-40FC-8FD7-3BE1836F5E94}" type="slidenum">
              <a:rPr lang="en-AU" smtClean="0"/>
              <a:t>‹#›</a:t>
            </a:fld>
            <a:endParaRPr lang="en-AU"/>
          </a:p>
        </p:txBody>
      </p:sp>
    </p:spTree>
    <p:extLst>
      <p:ext uri="{BB962C8B-B14F-4D97-AF65-F5344CB8AC3E}">
        <p14:creationId xmlns:p14="http://schemas.microsoft.com/office/powerpoint/2010/main" val="3047004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5B746-9E2B-4918-876B-FCD3A6D22348}" type="datetimeFigureOut">
              <a:rPr lang="en-AU" smtClean="0"/>
              <a:t>2/09/2021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E525B52-AD63-40FC-8FD7-3BE1836F5E94}" type="slidenum">
              <a:rPr lang="en-AU" smtClean="0"/>
              <a:t>‹#›</a:t>
            </a:fld>
            <a:endParaRPr lang="en-AU"/>
          </a:p>
        </p:txBody>
      </p:sp>
    </p:spTree>
    <p:extLst>
      <p:ext uri="{BB962C8B-B14F-4D97-AF65-F5344CB8AC3E}">
        <p14:creationId xmlns:p14="http://schemas.microsoft.com/office/powerpoint/2010/main" val="497264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85B746-9E2B-4918-876B-FCD3A6D22348}" type="datetimeFigureOut">
              <a:rPr lang="en-AU" smtClean="0"/>
              <a:t>2/09/2021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E525B52-AD63-40FC-8FD7-3BE1836F5E94}" type="slidenum">
              <a:rPr lang="en-AU" smtClean="0"/>
              <a:t>‹#›</a:t>
            </a:fld>
            <a:endParaRPr lang="en-AU"/>
          </a:p>
        </p:txBody>
      </p:sp>
    </p:spTree>
    <p:extLst>
      <p:ext uri="{BB962C8B-B14F-4D97-AF65-F5344CB8AC3E}">
        <p14:creationId xmlns:p14="http://schemas.microsoft.com/office/powerpoint/2010/main" val="871029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5062"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2730"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85B746-9E2B-4918-876B-FCD3A6D22348}" type="datetimeFigureOut">
              <a:rPr lang="en-AU" smtClean="0"/>
              <a:t>2/09/2021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E525B52-AD63-40FC-8FD7-3BE1836F5E94}" type="slidenum">
              <a:rPr lang="en-AU" smtClean="0"/>
              <a:t>‹#›</a:t>
            </a:fld>
            <a:endParaRPr lang="en-AU"/>
          </a:p>
        </p:txBody>
      </p:sp>
    </p:spTree>
    <p:extLst>
      <p:ext uri="{BB962C8B-B14F-4D97-AF65-F5344CB8AC3E}">
        <p14:creationId xmlns:p14="http://schemas.microsoft.com/office/powerpoint/2010/main" val="1725721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a:t>Click to edit Master title style</a:t>
            </a:r>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85B746-9E2B-4918-876B-FCD3A6D22348}" type="datetimeFigureOut">
              <a:rPr lang="en-AU" smtClean="0"/>
              <a:t>2/09/2021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E525B52-AD63-40FC-8FD7-3BE1836F5E94}" type="slidenum">
              <a:rPr lang="en-AU" smtClean="0"/>
              <a:t>‹#›</a:t>
            </a:fld>
            <a:endParaRPr lang="en-AU"/>
          </a:p>
        </p:txBody>
      </p:sp>
    </p:spTree>
    <p:extLst>
      <p:ext uri="{BB962C8B-B14F-4D97-AF65-F5344CB8AC3E}">
        <p14:creationId xmlns:p14="http://schemas.microsoft.com/office/powerpoint/2010/main" val="1876659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85B746-9E2B-4918-876B-FCD3A6D22348}" type="datetimeFigureOut">
              <a:rPr lang="en-AU" smtClean="0"/>
              <a:t>2/09/2021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E525B52-AD63-40FC-8FD7-3BE1836F5E94}" type="slidenum">
              <a:rPr lang="en-AU" smtClean="0"/>
              <a:t>‹#›</a:t>
            </a:fld>
            <a:endParaRPr lang="en-AU"/>
          </a:p>
        </p:txBody>
      </p:sp>
    </p:spTree>
    <p:extLst>
      <p:ext uri="{BB962C8B-B14F-4D97-AF65-F5344CB8AC3E}">
        <p14:creationId xmlns:p14="http://schemas.microsoft.com/office/powerpoint/2010/main" val="116184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5B746-9E2B-4918-876B-FCD3A6D22348}" type="datetimeFigureOut">
              <a:rPr lang="en-AU" smtClean="0"/>
              <a:t>2/09/2021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E525B52-AD63-40FC-8FD7-3BE1836F5E94}" type="slidenum">
              <a:rPr lang="en-AU" smtClean="0"/>
              <a:t>‹#›</a:t>
            </a:fld>
            <a:endParaRPr lang="en-AU"/>
          </a:p>
        </p:txBody>
      </p:sp>
    </p:spTree>
    <p:extLst>
      <p:ext uri="{BB962C8B-B14F-4D97-AF65-F5344CB8AC3E}">
        <p14:creationId xmlns:p14="http://schemas.microsoft.com/office/powerpoint/2010/main" val="3360585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5785B746-9E2B-4918-876B-FCD3A6D22348}" type="datetimeFigureOut">
              <a:rPr lang="en-AU" smtClean="0"/>
              <a:t>2/09/2021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E525B52-AD63-40FC-8FD7-3BE1836F5E94}" type="slidenum">
              <a:rPr lang="en-AU" smtClean="0"/>
              <a:t>‹#›</a:t>
            </a:fld>
            <a:endParaRPr lang="en-AU"/>
          </a:p>
        </p:txBody>
      </p:sp>
    </p:spTree>
    <p:extLst>
      <p:ext uri="{BB962C8B-B14F-4D97-AF65-F5344CB8AC3E}">
        <p14:creationId xmlns:p14="http://schemas.microsoft.com/office/powerpoint/2010/main" val="3825511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5785B746-9E2B-4918-876B-FCD3A6D22348}" type="datetimeFigureOut">
              <a:rPr lang="en-AU" smtClean="0"/>
              <a:t>2/09/2021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E525B52-AD63-40FC-8FD7-3BE1836F5E94}" type="slidenum">
              <a:rPr lang="en-AU" smtClean="0"/>
              <a:t>‹#›</a:t>
            </a:fld>
            <a:endParaRPr lang="en-AU"/>
          </a:p>
        </p:txBody>
      </p:sp>
    </p:spTree>
    <p:extLst>
      <p:ext uri="{BB962C8B-B14F-4D97-AF65-F5344CB8AC3E}">
        <p14:creationId xmlns:p14="http://schemas.microsoft.com/office/powerpoint/2010/main" val="333346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defPPr>
              <a:defRPr lang="en-US"/>
            </a:defPPr>
            <a:lvl1pPr marL="0" algn="l"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fld id="{5785B746-9E2B-4918-876B-FCD3A6D22348}" type="datetimeFigureOut">
              <a:rPr lang="en-AU" smtClean="0"/>
              <a:t>2/09/2021</a:t>
            </a:fld>
            <a:endParaRPr lang="en-AU"/>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defPPr>
              <a:defRPr lang="en-US"/>
            </a:defPPr>
            <a:lvl1pPr marL="0" algn="ct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AU"/>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fld id="{FE525B52-AD63-40FC-8FD7-3BE1836F5E94}" type="slidenum">
              <a:rPr lang="en-AU" smtClean="0"/>
              <a:t>‹#›</a:t>
            </a:fld>
            <a:endParaRPr lang="en-AU"/>
          </a:p>
        </p:txBody>
      </p:sp>
    </p:spTree>
    <p:extLst>
      <p:ext uri="{BB962C8B-B14F-4D97-AF65-F5344CB8AC3E}">
        <p14:creationId xmlns:p14="http://schemas.microsoft.com/office/powerpoint/2010/main" val="42535552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image"/><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3054"/>
        </a:solidFill>
        <a:effectLst/>
      </p:bgPr>
    </p:bg>
    <p:spTree>
      <p:nvGrpSpPr>
        <p:cNvPr id="1" name=""/>
        <p:cNvGrpSpPr/>
        <p:nvPr/>
      </p:nvGrpSpPr>
      <p:grpSpPr>
        <a:xfrm>
          <a:off x="0" y="0"/>
          <a:ext cx="0" cy="0"/>
          <a:chOff x="0" y="0"/>
          <a:chExt cx="0" cy="0"/>
        </a:xfrm>
      </p:grpSpPr>
      <p:sp>
        <p:nvSpPr>
          <p:cNvPr id="4" name="object 15">
            <a:extLst>
              <a:ext uri="{FF2B5EF4-FFF2-40B4-BE49-F238E27FC236}">
                <a16:creationId xmlns:a16="http://schemas.microsoft.com/office/drawing/2014/main" id="{F7FA4134-50F0-4379-B286-FC923F7B02A3}"/>
              </a:ext>
            </a:extLst>
          </p:cNvPr>
          <p:cNvSpPr/>
          <p:nvPr/>
        </p:nvSpPr>
        <p:spPr>
          <a:xfrm rot="10800000">
            <a:off x="-3991" y="-74541"/>
            <a:ext cx="3447985" cy="4676007"/>
          </a:xfrm>
          <a:custGeom>
            <a:avLst/>
            <a:gdLst/>
            <a:ahLst/>
            <a:cxnLst/>
            <a:rect l="l" t="t" r="r" b="b"/>
            <a:pathLst>
              <a:path w="2006600" h="2841625">
                <a:moveTo>
                  <a:pt x="2006195" y="0"/>
                </a:moveTo>
                <a:lnTo>
                  <a:pt x="1641943" y="373969"/>
                </a:lnTo>
                <a:lnTo>
                  <a:pt x="1246845" y="772959"/>
                </a:lnTo>
                <a:lnTo>
                  <a:pt x="86502" y="1922549"/>
                </a:lnTo>
                <a:lnTo>
                  <a:pt x="52533" y="1960549"/>
                </a:lnTo>
                <a:lnTo>
                  <a:pt x="26849" y="1998842"/>
                </a:lnTo>
                <a:lnTo>
                  <a:pt x="9500" y="2037310"/>
                </a:lnTo>
                <a:lnTo>
                  <a:pt x="534" y="2075840"/>
                </a:lnTo>
                <a:lnTo>
                  <a:pt x="0" y="2114314"/>
                </a:lnTo>
                <a:lnTo>
                  <a:pt x="7945" y="2152617"/>
                </a:lnTo>
                <a:lnTo>
                  <a:pt x="24419" y="2190634"/>
                </a:lnTo>
                <a:lnTo>
                  <a:pt x="49471" y="2228249"/>
                </a:lnTo>
                <a:lnTo>
                  <a:pt x="83149" y="2265347"/>
                </a:lnTo>
                <a:lnTo>
                  <a:pt x="129906" y="2310767"/>
                </a:lnTo>
                <a:lnTo>
                  <a:pt x="210037" y="2389465"/>
                </a:lnTo>
                <a:lnTo>
                  <a:pt x="275074" y="2454295"/>
                </a:lnTo>
                <a:lnTo>
                  <a:pt x="412585" y="2593424"/>
                </a:lnTo>
                <a:lnTo>
                  <a:pt x="431431" y="2612193"/>
                </a:lnTo>
                <a:lnTo>
                  <a:pt x="469343" y="2649078"/>
                </a:lnTo>
                <a:lnTo>
                  <a:pt x="510293" y="2687411"/>
                </a:lnTo>
                <a:lnTo>
                  <a:pt x="557580" y="2729977"/>
                </a:lnTo>
                <a:lnTo>
                  <a:pt x="614501" y="2779560"/>
                </a:lnTo>
                <a:lnTo>
                  <a:pt x="687530" y="2841611"/>
                </a:lnTo>
                <a:lnTo>
                  <a:pt x="2006195" y="2841611"/>
                </a:lnTo>
                <a:lnTo>
                  <a:pt x="2006195" y="0"/>
                </a:lnTo>
                <a:close/>
              </a:path>
            </a:pathLst>
          </a:custGeom>
          <a:solidFill>
            <a:srgbClr val="FFFFFF"/>
          </a:solid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defTabSz="914309"/>
            <a:endParaRPr>
              <a:solidFill>
                <a:prstClr val="black"/>
              </a:solidFill>
              <a:latin typeface="Calibri"/>
            </a:endParaRPr>
          </a:p>
        </p:txBody>
      </p:sp>
      <p:sp>
        <p:nvSpPr>
          <p:cNvPr id="5" name="object 15">
            <a:extLst>
              <a:ext uri="{FF2B5EF4-FFF2-40B4-BE49-F238E27FC236}">
                <a16:creationId xmlns:a16="http://schemas.microsoft.com/office/drawing/2014/main" id="{699EDB3B-E7D4-4F2A-9504-53BAD6C353D9}"/>
              </a:ext>
            </a:extLst>
          </p:cNvPr>
          <p:cNvSpPr/>
          <p:nvPr/>
        </p:nvSpPr>
        <p:spPr>
          <a:xfrm>
            <a:off x="8568386" y="4601467"/>
            <a:ext cx="2146343" cy="2958208"/>
          </a:xfrm>
          <a:custGeom>
            <a:avLst/>
            <a:gdLst/>
            <a:ahLst/>
            <a:cxnLst/>
            <a:rect l="l" t="t" r="r" b="b"/>
            <a:pathLst>
              <a:path w="2006600" h="2841625">
                <a:moveTo>
                  <a:pt x="2006195" y="0"/>
                </a:moveTo>
                <a:lnTo>
                  <a:pt x="1641943" y="373969"/>
                </a:lnTo>
                <a:lnTo>
                  <a:pt x="1246845" y="772959"/>
                </a:lnTo>
                <a:lnTo>
                  <a:pt x="86502" y="1922549"/>
                </a:lnTo>
                <a:lnTo>
                  <a:pt x="52533" y="1960549"/>
                </a:lnTo>
                <a:lnTo>
                  <a:pt x="26849" y="1998842"/>
                </a:lnTo>
                <a:lnTo>
                  <a:pt x="9500" y="2037310"/>
                </a:lnTo>
                <a:lnTo>
                  <a:pt x="534" y="2075840"/>
                </a:lnTo>
                <a:lnTo>
                  <a:pt x="0" y="2114314"/>
                </a:lnTo>
                <a:lnTo>
                  <a:pt x="7945" y="2152617"/>
                </a:lnTo>
                <a:lnTo>
                  <a:pt x="24419" y="2190634"/>
                </a:lnTo>
                <a:lnTo>
                  <a:pt x="49471" y="2228249"/>
                </a:lnTo>
                <a:lnTo>
                  <a:pt x="83149" y="2265347"/>
                </a:lnTo>
                <a:lnTo>
                  <a:pt x="129906" y="2310767"/>
                </a:lnTo>
                <a:lnTo>
                  <a:pt x="210037" y="2389465"/>
                </a:lnTo>
                <a:lnTo>
                  <a:pt x="275074" y="2454295"/>
                </a:lnTo>
                <a:lnTo>
                  <a:pt x="412585" y="2593424"/>
                </a:lnTo>
                <a:lnTo>
                  <a:pt x="431431" y="2612193"/>
                </a:lnTo>
                <a:lnTo>
                  <a:pt x="469343" y="2649078"/>
                </a:lnTo>
                <a:lnTo>
                  <a:pt x="510293" y="2687411"/>
                </a:lnTo>
                <a:lnTo>
                  <a:pt x="557580" y="2729977"/>
                </a:lnTo>
                <a:lnTo>
                  <a:pt x="614501" y="2779560"/>
                </a:lnTo>
                <a:lnTo>
                  <a:pt x="687530" y="2841611"/>
                </a:lnTo>
                <a:lnTo>
                  <a:pt x="2006195" y="2841611"/>
                </a:lnTo>
                <a:lnTo>
                  <a:pt x="2006195" y="0"/>
                </a:lnTo>
                <a:close/>
              </a:path>
            </a:pathLst>
          </a:custGeom>
          <a:solidFill>
            <a:srgbClr val="FFFFFF"/>
          </a:solid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defTabSz="914309"/>
            <a:endParaRPr>
              <a:solidFill>
                <a:prstClr val="black"/>
              </a:solidFill>
              <a:latin typeface="Calibri"/>
            </a:endParaRPr>
          </a:p>
        </p:txBody>
      </p:sp>
      <p:pic>
        <p:nvPicPr>
          <p:cNvPr id="9" name="Picture 8" descr="A picture containing drawing&#10;&#10;Description automatically generated">
            <a:extLst>
              <a:ext uri="{FF2B5EF4-FFF2-40B4-BE49-F238E27FC236}">
                <a16:creationId xmlns:a16="http://schemas.microsoft.com/office/drawing/2014/main" id="{21BA2864-35E5-4D02-9091-E51DE11C2C71}"/>
              </a:ext>
            </a:extLst>
          </p:cNvPr>
          <p:cNvPicPr>
            <a:picLocks noChangeAspect="1"/>
          </p:cNvPicPr>
          <p:nvPr/>
        </p:nvPicPr>
        <p:blipFill>
          <a:blip r:embed="rId2"/>
          <a:srcRect/>
          <a:stretch>
            <a:fillRect/>
          </a:stretch>
        </p:blipFill>
        <p:spPr>
          <a:xfrm>
            <a:off x="9531840" y="6188060"/>
            <a:ext cx="949816" cy="1013137"/>
          </a:xfrm>
          <a:prstGeom prst="rect">
            <a:avLst/>
          </a:prstGeom>
        </p:spPr>
      </p:pic>
      <p:sp>
        <p:nvSpPr>
          <p:cNvPr id="20" name="TextBox 19">
            <a:extLst>
              <a:ext uri="{FF2B5EF4-FFF2-40B4-BE49-F238E27FC236}">
                <a16:creationId xmlns:a16="http://schemas.microsoft.com/office/drawing/2014/main" id="{198D3B80-EA6D-4F70-A548-42EFEBD67A6E}"/>
              </a:ext>
            </a:extLst>
          </p:cNvPr>
          <p:cNvSpPr txBox="1"/>
          <p:nvPr/>
        </p:nvSpPr>
        <p:spPr>
          <a:xfrm>
            <a:off x="2984500" y="218569"/>
            <a:ext cx="5288514"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algn="ctr"/>
            <a:r>
              <a:rPr lang="en-AU" sz="2800" b="1" dirty="0">
                <a:solidFill>
                  <a:schemeClr val="bg1"/>
                </a:solidFill>
                <a:latin typeface="Montserrat" panose="00000500000000000000" pitchFamily="50" charset="0"/>
              </a:rPr>
              <a:t>Knowing Me Knowing You - Virtual</a:t>
            </a:r>
          </a:p>
        </p:txBody>
      </p:sp>
      <p:sp>
        <p:nvSpPr>
          <p:cNvPr id="21" name="TextBox 20">
            <a:extLst>
              <a:ext uri="{FF2B5EF4-FFF2-40B4-BE49-F238E27FC236}">
                <a16:creationId xmlns:a16="http://schemas.microsoft.com/office/drawing/2014/main" id="{568B3D92-EA21-453B-8C0D-542FE8B4B05B}"/>
              </a:ext>
            </a:extLst>
          </p:cNvPr>
          <p:cNvSpPr txBox="1"/>
          <p:nvPr/>
        </p:nvSpPr>
        <p:spPr>
          <a:xfrm>
            <a:off x="3289300" y="1198896"/>
            <a:ext cx="4864179"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algn="ctr" defTabSz="914309"/>
            <a:r>
              <a:rPr lang="en-AU" sz="1600" spc="-5" dirty="0">
                <a:solidFill>
                  <a:srgbClr val="97CA3D"/>
                </a:solidFill>
                <a:latin typeface="Montserrat"/>
              </a:rPr>
              <a:t>A fun ice-breaker where individuals race to discover commonalities between themselves and others to win points.</a:t>
            </a:r>
          </a:p>
        </p:txBody>
      </p:sp>
      <p:sp>
        <p:nvSpPr>
          <p:cNvPr id="22" name="object 9">
            <a:extLst>
              <a:ext uri="{FF2B5EF4-FFF2-40B4-BE49-F238E27FC236}">
                <a16:creationId xmlns:a16="http://schemas.microsoft.com/office/drawing/2014/main" id="{0BA04645-0681-4946-9E7E-9C0F137E26C2}"/>
              </a:ext>
            </a:extLst>
          </p:cNvPr>
          <p:cNvSpPr txBox="1"/>
          <p:nvPr/>
        </p:nvSpPr>
        <p:spPr>
          <a:xfrm>
            <a:off x="4203700" y="5506484"/>
            <a:ext cx="2812914" cy="1358960"/>
          </a:xfrm>
          <a:prstGeom prst="rect">
            <a:avLst/>
          </a:prstGeom>
        </p:spPr>
        <p:txBody>
          <a:bodyPr vert="horz" wrap="square" lIns="0" tIns="10158"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marL="12694" marR="5077" defTabSz="913943">
              <a:lnSpc>
                <a:spcPct val="111100"/>
              </a:lnSpc>
              <a:spcBef>
                <a:spcPts val="100"/>
              </a:spcBef>
            </a:pPr>
            <a:r>
              <a:rPr lang="en-AU" sz="1000" spc="-5" dirty="0">
                <a:solidFill>
                  <a:schemeClr val="bg1"/>
                </a:solidFill>
                <a:latin typeface="Montserrat Light"/>
              </a:rPr>
              <a:t>Relationships matter, and a highly connected workforce is a valuable asset to any organisation. Knowing Me Knowing You helps to build common ground between individuals, smoothing the path for information sharing and best practice that will inevitably lead to improved bottom line results</a:t>
            </a:r>
          </a:p>
        </p:txBody>
      </p:sp>
      <p:sp>
        <p:nvSpPr>
          <p:cNvPr id="23" name="object 10">
            <a:extLst>
              <a:ext uri="{FF2B5EF4-FFF2-40B4-BE49-F238E27FC236}">
                <a16:creationId xmlns:a16="http://schemas.microsoft.com/office/drawing/2014/main" id="{C36CE2C4-D9C8-4783-9FD4-6B6589C37F03}"/>
              </a:ext>
            </a:extLst>
          </p:cNvPr>
          <p:cNvSpPr txBox="1"/>
          <p:nvPr/>
        </p:nvSpPr>
        <p:spPr>
          <a:xfrm>
            <a:off x="394521" y="5505195"/>
            <a:ext cx="3656779" cy="1703028"/>
          </a:xfrm>
          <a:prstGeom prst="rect">
            <a:avLst/>
          </a:prstGeom>
        </p:spPr>
        <p:txBody>
          <a:bodyPr vert="horz" wrap="square" lIns="0" tIns="10158"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algn="just" defTabSz="914309"/>
            <a:r>
              <a:rPr lang="en-AU" sz="1000" spc="-5" dirty="0">
                <a:solidFill>
                  <a:schemeClr val="bg1"/>
                </a:solidFill>
                <a:latin typeface="Montserrat Light"/>
              </a:rPr>
              <a:t>The activity begins with a warm-up exercise on the video conferencing tool of your choice. During the game individuals are tasked with gathering as many commonalities with other players as they can. Participants will observe how they and others navigate simple real life situations in a jovial group discussion before the fast paced and competitive task of making as many individual connections as they can by being thrust in and out of breakout rooms. The fun and non-judgmental structure keep the energy buzzing and the competition high as you work to find the groups commonality winner.</a:t>
            </a:r>
            <a:endParaRPr lang="en-AU" sz="1000" dirty="0">
              <a:solidFill>
                <a:schemeClr val="bg1"/>
              </a:solidFill>
              <a:latin typeface="Montserrat Light"/>
            </a:endParaRPr>
          </a:p>
        </p:txBody>
      </p:sp>
      <p:grpSp>
        <p:nvGrpSpPr>
          <p:cNvPr id="24" name="Group 23">
            <a:extLst>
              <a:ext uri="{FF2B5EF4-FFF2-40B4-BE49-F238E27FC236}">
                <a16:creationId xmlns:a16="http://schemas.microsoft.com/office/drawing/2014/main" id="{5B0C8818-DC57-43B2-8E32-B4C327EE315F}"/>
              </a:ext>
            </a:extLst>
          </p:cNvPr>
          <p:cNvGrpSpPr/>
          <p:nvPr/>
        </p:nvGrpSpPr>
        <p:grpSpPr>
          <a:xfrm>
            <a:off x="7349714" y="5168797"/>
            <a:ext cx="2545931" cy="1266040"/>
            <a:chOff x="6020235" y="4856502"/>
            <a:chExt cx="2021713" cy="1266040"/>
          </a:xfrm>
        </p:grpSpPr>
        <p:sp>
          <p:nvSpPr>
            <p:cNvPr id="25" name="object 13">
              <a:extLst>
                <a:ext uri="{FF2B5EF4-FFF2-40B4-BE49-F238E27FC236}">
                  <a16:creationId xmlns:a16="http://schemas.microsoft.com/office/drawing/2014/main" id="{227E02CA-5823-4528-9C54-0D80F24240E4}"/>
                </a:ext>
              </a:extLst>
            </p:cNvPr>
            <p:cNvSpPr txBox="1"/>
            <p:nvPr/>
          </p:nvSpPr>
          <p:spPr>
            <a:xfrm>
              <a:off x="6036281" y="5130156"/>
              <a:ext cx="2005666" cy="992386"/>
            </a:xfrm>
            <a:prstGeom prst="rect">
              <a:avLst/>
            </a:prstGeom>
          </p:spPr>
          <p:txBody>
            <a:bodyPr vert="horz" wrap="square" lIns="0" tIns="12698"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marL="259689" marR="312389" defTabSz="914309">
                <a:lnSpc>
                  <a:spcPct val="150000"/>
                </a:lnSpc>
                <a:spcBef>
                  <a:spcPts val="545"/>
                </a:spcBef>
              </a:pPr>
              <a:r>
                <a:rPr lang="en-AU" sz="1100" spc="-5" dirty="0">
                  <a:solidFill>
                    <a:schemeClr val="bg1"/>
                  </a:solidFill>
                  <a:latin typeface="Montserrat Light"/>
                  <a:cs typeface="Montserrat Light"/>
                </a:rPr>
                <a:t>Fun &amp; motivation</a:t>
              </a:r>
              <a:br>
                <a:rPr lang="en-AU" sz="1100" spc="-5" dirty="0">
                  <a:solidFill>
                    <a:schemeClr val="bg1"/>
                  </a:solidFill>
                  <a:latin typeface="Montserrat Light"/>
                  <a:cs typeface="Montserrat Light"/>
                </a:rPr>
              </a:br>
              <a:r>
                <a:rPr lang="en-AU" sz="1100" spc="-15" dirty="0">
                  <a:solidFill>
                    <a:schemeClr val="bg1"/>
                  </a:solidFill>
                  <a:latin typeface="Montserrat Light"/>
                  <a:cs typeface="Montserrat Light"/>
                </a:rPr>
                <a:t>Negotiating skills</a:t>
              </a:r>
              <a:br>
                <a:rPr lang="en-AU" sz="1100" spc="-15" dirty="0">
                  <a:solidFill>
                    <a:schemeClr val="bg1"/>
                  </a:solidFill>
                  <a:latin typeface="Montserrat Light"/>
                  <a:cs typeface="Montserrat Light"/>
                </a:rPr>
              </a:br>
              <a:r>
                <a:rPr lang="en-AU" sz="1100" dirty="0">
                  <a:solidFill>
                    <a:schemeClr val="bg1"/>
                  </a:solidFill>
                  <a:latin typeface="Montserrat Light"/>
                  <a:cs typeface="Montserrat Light"/>
                </a:rPr>
                <a:t>Networking</a:t>
              </a:r>
              <a:br>
                <a:rPr lang="en-AU" sz="1100" dirty="0">
                  <a:solidFill>
                    <a:schemeClr val="bg1"/>
                  </a:solidFill>
                  <a:latin typeface="Montserrat Light"/>
                  <a:cs typeface="Montserrat Light"/>
                </a:rPr>
              </a:br>
              <a:r>
                <a:rPr lang="en-AU" sz="1100" spc="-20" dirty="0">
                  <a:solidFill>
                    <a:schemeClr val="bg1"/>
                  </a:solidFill>
                  <a:latin typeface="Montserrat Light"/>
                  <a:cs typeface="Montserrat Light"/>
                </a:rPr>
                <a:t>Uniting teams</a:t>
              </a:r>
              <a:endParaRPr lang="en-AU" sz="1100" dirty="0">
                <a:solidFill>
                  <a:schemeClr val="bg1"/>
                </a:solidFill>
                <a:latin typeface="Montserrat Light"/>
                <a:cs typeface="Montserrat Light"/>
              </a:endParaRPr>
            </a:p>
          </p:txBody>
        </p:sp>
        <p:sp>
          <p:nvSpPr>
            <p:cNvPr id="26" name="object 32">
              <a:extLst>
                <a:ext uri="{FF2B5EF4-FFF2-40B4-BE49-F238E27FC236}">
                  <a16:creationId xmlns:a16="http://schemas.microsoft.com/office/drawing/2014/main" id="{F20C6EEA-783D-478B-9C54-1A8EC6A726C6}"/>
                </a:ext>
              </a:extLst>
            </p:cNvPr>
            <p:cNvSpPr txBox="1"/>
            <p:nvPr/>
          </p:nvSpPr>
          <p:spPr>
            <a:xfrm>
              <a:off x="6036282" y="4856502"/>
              <a:ext cx="2005666" cy="228234"/>
            </a:xfrm>
            <a:prstGeom prst="rect">
              <a:avLst/>
            </a:prstGeom>
          </p:spPr>
          <p:txBody>
            <a:bodyPr vert="horz" wrap="square" lIns="0" tIns="12698"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marL="12699" defTabSz="914309">
                <a:spcBef>
                  <a:spcPts val="100"/>
                </a:spcBef>
              </a:pPr>
              <a:r>
                <a:rPr sz="1400" dirty="0">
                  <a:solidFill>
                    <a:schemeClr val="bg1"/>
                  </a:solidFill>
                  <a:latin typeface="Montserrat"/>
                </a:rPr>
                <a:t>Key Business Benefits</a:t>
              </a:r>
            </a:p>
          </p:txBody>
        </p:sp>
        <p:sp>
          <p:nvSpPr>
            <p:cNvPr id="28" name="object 34">
              <a:extLst>
                <a:ext uri="{FF2B5EF4-FFF2-40B4-BE49-F238E27FC236}">
                  <a16:creationId xmlns:a16="http://schemas.microsoft.com/office/drawing/2014/main" id="{16976465-1A89-4E91-940D-9C1E0265809E}"/>
                </a:ext>
              </a:extLst>
            </p:cNvPr>
            <p:cNvSpPr/>
            <p:nvPr/>
          </p:nvSpPr>
          <p:spPr>
            <a:xfrm>
              <a:off x="6029106" y="5214626"/>
              <a:ext cx="179970" cy="143984"/>
            </a:xfrm>
            <a:prstGeom prst="rect">
              <a:avLst/>
            </a:prstGeom>
            <a:blipFill>
              <a:blip r:embed="rId3"/>
              <a:srcRect/>
              <a:stretch>
                <a:fillRect/>
              </a:stretch>
            </a:blip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defTabSz="914309"/>
              <a:endParaRPr>
                <a:solidFill>
                  <a:prstClr val="black"/>
                </a:solidFill>
                <a:latin typeface="Calibri"/>
              </a:endParaRPr>
            </a:p>
          </p:txBody>
        </p:sp>
        <p:sp>
          <p:nvSpPr>
            <p:cNvPr id="30" name="object 36">
              <a:extLst>
                <a:ext uri="{FF2B5EF4-FFF2-40B4-BE49-F238E27FC236}">
                  <a16:creationId xmlns:a16="http://schemas.microsoft.com/office/drawing/2014/main" id="{CC2976C1-5864-4A0C-8807-291803FEE8F2}"/>
                </a:ext>
              </a:extLst>
            </p:cNvPr>
            <p:cNvSpPr/>
            <p:nvPr/>
          </p:nvSpPr>
          <p:spPr>
            <a:xfrm>
              <a:off x="6020235" y="5703892"/>
              <a:ext cx="179970" cy="143984"/>
            </a:xfrm>
            <a:prstGeom prst="rect">
              <a:avLst/>
            </a:prstGeom>
            <a:blipFill>
              <a:blip r:embed="rId3"/>
              <a:srcRect/>
              <a:stretch>
                <a:fillRect/>
              </a:stretch>
            </a:blip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defTabSz="914309"/>
              <a:endParaRPr dirty="0">
                <a:solidFill>
                  <a:prstClr val="black"/>
                </a:solidFill>
                <a:latin typeface="Calibri"/>
              </a:endParaRPr>
            </a:p>
          </p:txBody>
        </p:sp>
      </p:grpSp>
      <p:sp>
        <p:nvSpPr>
          <p:cNvPr id="31" name="object 38">
            <a:extLst>
              <a:ext uri="{FF2B5EF4-FFF2-40B4-BE49-F238E27FC236}">
                <a16:creationId xmlns:a16="http://schemas.microsoft.com/office/drawing/2014/main" id="{500A8C5E-0031-445D-AD08-71E24A4D0753}"/>
              </a:ext>
            </a:extLst>
          </p:cNvPr>
          <p:cNvSpPr txBox="1"/>
          <p:nvPr/>
        </p:nvSpPr>
        <p:spPr>
          <a:xfrm>
            <a:off x="394521" y="5235039"/>
            <a:ext cx="1234892" cy="228234"/>
          </a:xfrm>
          <a:prstGeom prst="rect">
            <a:avLst/>
          </a:prstGeom>
        </p:spPr>
        <p:txBody>
          <a:bodyPr vert="horz" wrap="square" lIns="0" tIns="12698"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marL="12699" defTabSz="914309">
              <a:spcBef>
                <a:spcPts val="100"/>
              </a:spcBef>
            </a:pPr>
            <a:r>
              <a:rPr sz="1400" spc="-10" dirty="0">
                <a:solidFill>
                  <a:schemeClr val="bg1"/>
                </a:solidFill>
                <a:latin typeface="Montserrat"/>
              </a:rPr>
              <a:t>How It Works</a:t>
            </a:r>
          </a:p>
        </p:txBody>
      </p:sp>
      <p:sp>
        <p:nvSpPr>
          <p:cNvPr id="32" name="object 38">
            <a:extLst>
              <a:ext uri="{FF2B5EF4-FFF2-40B4-BE49-F238E27FC236}">
                <a16:creationId xmlns:a16="http://schemas.microsoft.com/office/drawing/2014/main" id="{D56C472A-DAAE-4BA4-96B2-998D2EEFC0E7}"/>
              </a:ext>
            </a:extLst>
          </p:cNvPr>
          <p:cNvSpPr txBox="1"/>
          <p:nvPr/>
        </p:nvSpPr>
        <p:spPr>
          <a:xfrm>
            <a:off x="4240719" y="5210858"/>
            <a:ext cx="1738263" cy="228234"/>
          </a:xfrm>
          <a:prstGeom prst="rect">
            <a:avLst/>
          </a:prstGeom>
        </p:spPr>
        <p:txBody>
          <a:bodyPr vert="horz" wrap="square" lIns="0" tIns="12698"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marL="12699" defTabSz="914309">
              <a:spcBef>
                <a:spcPts val="100"/>
              </a:spcBef>
            </a:pPr>
            <a:r>
              <a:rPr lang="en-AU" sz="1400" spc="-10" dirty="0">
                <a:solidFill>
                  <a:schemeClr val="bg1"/>
                </a:solidFill>
                <a:latin typeface="Montserrat"/>
              </a:rPr>
              <a:t>Learning Outcomes</a:t>
            </a:r>
            <a:endParaRPr sz="1400" spc="-10" dirty="0">
              <a:solidFill>
                <a:schemeClr val="bg1"/>
              </a:solidFill>
              <a:latin typeface="Montserrat"/>
            </a:endParaRPr>
          </a:p>
        </p:txBody>
      </p:sp>
      <p:sp>
        <p:nvSpPr>
          <p:cNvPr id="33" name="object 33">
            <a:extLst>
              <a:ext uri="{FF2B5EF4-FFF2-40B4-BE49-F238E27FC236}">
                <a16:creationId xmlns:a16="http://schemas.microsoft.com/office/drawing/2014/main" id="{55BD7BB2-6AB5-9640-8669-863EDD90A130}"/>
              </a:ext>
            </a:extLst>
          </p:cNvPr>
          <p:cNvSpPr/>
          <p:nvPr/>
        </p:nvSpPr>
        <p:spPr>
          <a:xfrm>
            <a:off x="7369921" y="5770901"/>
            <a:ext cx="226635" cy="143984"/>
          </a:xfrm>
          <a:prstGeom prst="rect">
            <a:avLst/>
          </a:prstGeom>
          <a:blipFill>
            <a:blip r:embed="rId3"/>
            <a:srcRect/>
            <a:stretch>
              <a:fillRect/>
            </a:stretch>
          </a:blip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defTabSz="914309"/>
            <a:endParaRPr>
              <a:solidFill>
                <a:prstClr val="black"/>
              </a:solidFill>
              <a:latin typeface="Calibri"/>
            </a:endParaRPr>
          </a:p>
        </p:txBody>
      </p:sp>
      <p:grpSp>
        <p:nvGrpSpPr>
          <p:cNvPr id="27" name="Group 26">
            <a:extLst>
              <a:ext uri="{FF2B5EF4-FFF2-40B4-BE49-F238E27FC236}">
                <a16:creationId xmlns:a16="http://schemas.microsoft.com/office/drawing/2014/main" id="{F3190F9D-2427-4930-94FA-3D5ED7A6CFA6}"/>
              </a:ext>
            </a:extLst>
          </p:cNvPr>
          <p:cNvGrpSpPr/>
          <p:nvPr/>
        </p:nvGrpSpPr>
        <p:grpSpPr>
          <a:xfrm>
            <a:off x="8494857" y="225701"/>
            <a:ext cx="2016000" cy="1728875"/>
            <a:chOff x="8324588" y="196788"/>
            <a:chExt cx="2076450" cy="2167828"/>
          </a:xfrm>
        </p:grpSpPr>
        <p:pic>
          <p:nvPicPr>
            <p:cNvPr id="29" name="Picture 28">
              <a:extLst>
                <a:ext uri="{FF2B5EF4-FFF2-40B4-BE49-F238E27FC236}">
                  <a16:creationId xmlns:a16="http://schemas.microsoft.com/office/drawing/2014/main" id="{C942B5A0-9C68-4E71-85FD-7B3683A87ECD}"/>
                </a:ext>
              </a:extLst>
            </p:cNvPr>
            <p:cNvPicPr>
              <a:picLocks noChangeAspect="1"/>
            </p:cNvPicPr>
            <p:nvPr/>
          </p:nvPicPr>
          <p:blipFill>
            <a:blip r:embed="rId4"/>
            <a:srcRect/>
            <a:stretch>
              <a:fillRect/>
            </a:stretch>
          </p:blipFill>
          <p:spPr>
            <a:xfrm>
              <a:off x="8324588" y="196788"/>
              <a:ext cx="2076450" cy="2076450"/>
            </a:xfrm>
            <a:prstGeom prst="rect">
              <a:avLst/>
            </a:prstGeom>
          </p:spPr>
        </p:pic>
        <p:sp>
          <p:nvSpPr>
            <p:cNvPr id="34" name="object 4">
              <a:extLst>
                <a:ext uri="{FF2B5EF4-FFF2-40B4-BE49-F238E27FC236}">
                  <a16:creationId xmlns:a16="http://schemas.microsoft.com/office/drawing/2014/main" id="{98DA96F2-E6D2-4BE8-9673-8107DF17688B}"/>
                </a:ext>
              </a:extLst>
            </p:cNvPr>
            <p:cNvSpPr txBox="1"/>
            <p:nvPr/>
          </p:nvSpPr>
          <p:spPr>
            <a:xfrm>
              <a:off x="8353348" y="875702"/>
              <a:ext cx="929138" cy="197109"/>
            </a:xfrm>
            <a:prstGeom prst="rect">
              <a:avLst/>
            </a:prstGeom>
            <a:solidFill>
              <a:srgbClr val="122F55"/>
            </a:solidFill>
          </p:spPr>
          <p:txBody>
            <a:bodyPr vert="horz" wrap="square" lIns="0" tIns="11976"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marL="11977" algn="ctr" defTabSz="862307">
                <a:spcBef>
                  <a:spcPts val="94"/>
                </a:spcBef>
              </a:pPr>
              <a:r>
                <a:rPr lang="en-AU" sz="943" dirty="0">
                  <a:solidFill>
                    <a:schemeClr val="bg1"/>
                  </a:solidFill>
                  <a:latin typeface="Montserrat"/>
                  <a:cs typeface="Montserrat"/>
                </a:rPr>
                <a:t>12 - unlimited</a:t>
              </a:r>
              <a:endParaRPr sz="943" dirty="0">
                <a:solidFill>
                  <a:schemeClr val="bg1"/>
                </a:solidFill>
                <a:latin typeface="Montserrat"/>
                <a:cs typeface="Montserrat"/>
              </a:endParaRPr>
            </a:p>
          </p:txBody>
        </p:sp>
        <p:sp>
          <p:nvSpPr>
            <p:cNvPr id="35" name="object 9">
              <a:extLst>
                <a:ext uri="{FF2B5EF4-FFF2-40B4-BE49-F238E27FC236}">
                  <a16:creationId xmlns:a16="http://schemas.microsoft.com/office/drawing/2014/main" id="{3E3A6B58-9796-4898-8171-53D2B202770D}"/>
                </a:ext>
              </a:extLst>
            </p:cNvPr>
            <p:cNvSpPr txBox="1"/>
            <p:nvPr/>
          </p:nvSpPr>
          <p:spPr>
            <a:xfrm>
              <a:off x="8353348" y="1985562"/>
              <a:ext cx="929138" cy="379054"/>
            </a:xfrm>
            <a:prstGeom prst="rect">
              <a:avLst/>
            </a:prstGeom>
            <a:solidFill>
              <a:srgbClr val="122F55"/>
            </a:solidFill>
          </p:spPr>
          <p:txBody>
            <a:bodyPr vert="horz" wrap="square" lIns="0" tIns="11976"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marL="11977" algn="ctr" defTabSz="862307">
                <a:spcBef>
                  <a:spcPts val="94"/>
                </a:spcBef>
              </a:pPr>
              <a:r>
                <a:rPr lang="en-AU" sz="943" dirty="0">
                  <a:solidFill>
                    <a:schemeClr val="bg1"/>
                  </a:solidFill>
                  <a:latin typeface="Montserrat"/>
                  <a:cs typeface="Montserrat"/>
                </a:rPr>
                <a:t>30 – 60 Minutes</a:t>
              </a:r>
              <a:endParaRPr sz="943" dirty="0">
                <a:solidFill>
                  <a:schemeClr val="bg1"/>
                </a:solidFill>
                <a:latin typeface="Montserrat"/>
                <a:cs typeface="Montserrat"/>
              </a:endParaRPr>
            </a:p>
          </p:txBody>
        </p:sp>
        <p:sp>
          <p:nvSpPr>
            <p:cNvPr id="36" name="object 9">
              <a:extLst>
                <a:ext uri="{FF2B5EF4-FFF2-40B4-BE49-F238E27FC236}">
                  <a16:creationId xmlns:a16="http://schemas.microsoft.com/office/drawing/2014/main" id="{F3863B6F-5ED0-462A-8F3F-74C346CC1922}"/>
                </a:ext>
              </a:extLst>
            </p:cNvPr>
            <p:cNvSpPr txBox="1"/>
            <p:nvPr/>
          </p:nvSpPr>
          <p:spPr>
            <a:xfrm>
              <a:off x="9404134" y="1985562"/>
              <a:ext cx="907979" cy="197109"/>
            </a:xfrm>
            <a:prstGeom prst="rect">
              <a:avLst/>
            </a:prstGeom>
            <a:solidFill>
              <a:srgbClr val="122F55"/>
            </a:solidFill>
          </p:spPr>
          <p:txBody>
            <a:bodyPr vert="horz" wrap="square" lIns="0" tIns="11976"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marL="11977" algn="ctr" defTabSz="862307">
                <a:spcBef>
                  <a:spcPts val="94"/>
                </a:spcBef>
              </a:pPr>
              <a:r>
                <a:rPr lang="en-AU" sz="943" dirty="0">
                  <a:solidFill>
                    <a:schemeClr val="bg1"/>
                  </a:solidFill>
                  <a:latin typeface="Montserrat"/>
                  <a:cs typeface="Montserrat"/>
                </a:rPr>
                <a:t>Competitive </a:t>
              </a:r>
              <a:endParaRPr sz="943" dirty="0">
                <a:solidFill>
                  <a:schemeClr val="bg1"/>
                </a:solidFill>
                <a:latin typeface="Montserrat"/>
                <a:cs typeface="Montserrat"/>
              </a:endParaRPr>
            </a:p>
          </p:txBody>
        </p:sp>
        <p:sp>
          <p:nvSpPr>
            <p:cNvPr id="37" name="object 4">
              <a:extLst>
                <a:ext uri="{FF2B5EF4-FFF2-40B4-BE49-F238E27FC236}">
                  <a16:creationId xmlns:a16="http://schemas.microsoft.com/office/drawing/2014/main" id="{823431A2-0028-4B1D-B835-BA134477EE59}"/>
                </a:ext>
              </a:extLst>
            </p:cNvPr>
            <p:cNvSpPr txBox="1"/>
            <p:nvPr/>
          </p:nvSpPr>
          <p:spPr>
            <a:xfrm>
              <a:off x="9404134" y="823763"/>
              <a:ext cx="970681" cy="379054"/>
            </a:xfrm>
            <a:prstGeom prst="rect">
              <a:avLst/>
            </a:prstGeom>
            <a:solidFill>
              <a:srgbClr val="122F55"/>
            </a:solidFill>
          </p:spPr>
          <p:txBody>
            <a:bodyPr vert="horz" wrap="square" lIns="0" tIns="11976"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marL="11977" algn="ctr" defTabSz="862307">
                <a:spcBef>
                  <a:spcPts val="94"/>
                </a:spcBef>
              </a:pPr>
              <a:r>
                <a:rPr lang="en-AU" sz="943">
                  <a:solidFill>
                    <a:schemeClr val="bg1"/>
                  </a:solidFill>
                  <a:latin typeface="Montserrat"/>
                  <a:cs typeface="Montserrat"/>
                </a:rPr>
                <a:t>Indoors / Remote</a:t>
              </a:r>
              <a:endParaRPr sz="943">
                <a:solidFill>
                  <a:schemeClr val="bg1"/>
                </a:solidFill>
                <a:latin typeface="Montserrat"/>
                <a:cs typeface="Montserrat"/>
              </a:endParaRPr>
            </a:p>
          </p:txBody>
        </p:sp>
      </p:grpSp>
      <p:sp>
        <p:nvSpPr>
          <p:cNvPr id="39" name="object 33">
            <a:extLst>
              <a:ext uri="{FF2B5EF4-FFF2-40B4-BE49-F238E27FC236}">
                <a16:creationId xmlns:a16="http://schemas.microsoft.com/office/drawing/2014/main" id="{C4EE500E-7123-49C7-887F-5D4CB3B6C6F8}"/>
              </a:ext>
            </a:extLst>
          </p:cNvPr>
          <p:cNvSpPr/>
          <p:nvPr/>
        </p:nvSpPr>
        <p:spPr>
          <a:xfrm>
            <a:off x="7372179" y="6279304"/>
            <a:ext cx="226635" cy="143984"/>
          </a:xfrm>
          <a:prstGeom prst="rect">
            <a:avLst/>
          </a:prstGeom>
          <a:blipFill>
            <a:blip r:embed="rId3"/>
            <a:srcRect/>
            <a:stretch>
              <a:fillRect/>
            </a:stretch>
          </a:blip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defTabSz="914309"/>
            <a:endParaRPr>
              <a:solidFill>
                <a:prstClr val="black"/>
              </a:solidFill>
              <a:latin typeface="Calibri"/>
            </a:endParaRPr>
          </a:p>
        </p:txBody>
      </p:sp>
      <p:pic>
        <p:nvPicPr>
          <p:cNvPr id="41" name="Picture 40">
            <a:extLst>
              <a:ext uri="{FF2B5EF4-FFF2-40B4-BE49-F238E27FC236}">
                <a16:creationId xmlns:a16="http://schemas.microsoft.com/office/drawing/2014/main" id="{37639F87-F23A-441F-B0E9-9F89876058C6}"/>
              </a:ext>
            </a:extLst>
          </p:cNvPr>
          <p:cNvPicPr>
            <a:picLocks noChangeAspect="1"/>
          </p:cNvPicPr>
          <p:nvPr/>
        </p:nvPicPr>
        <p:blipFill rotWithShape="1">
          <a:blip r:embed="rId5">
            <a:extLst>
              <a:ext uri="{28A0092B-C50C-407E-A947-70E740481C1C}">
                <a14:useLocalDpi xmlns:a14="http://schemas.microsoft.com/office/drawing/2010/main" val="0"/>
              </a:ext>
            </a:extLst>
          </a:blip>
          <a:srcRect l="10778" r="9460"/>
          <a:stretch/>
        </p:blipFill>
        <p:spPr>
          <a:xfrm>
            <a:off x="314489" y="165251"/>
            <a:ext cx="2209203" cy="1938837"/>
          </a:xfrm>
          <a:prstGeom prst="rect">
            <a:avLst/>
          </a:prstGeom>
        </p:spPr>
      </p:pic>
      <p:pic>
        <p:nvPicPr>
          <p:cNvPr id="8" name="Picture 7" descr="Graphical user interface&#10;&#10;Description automatically generated">
            <a:extLst>
              <a:ext uri="{FF2B5EF4-FFF2-40B4-BE49-F238E27FC236}">
                <a16:creationId xmlns:a16="http://schemas.microsoft.com/office/drawing/2014/main" id="{7313DD4A-411F-496C-B0A2-E05FB8A1F9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73938" y="2302301"/>
            <a:ext cx="4413282" cy="2661261"/>
          </a:xfrm>
          <a:prstGeom prst="rect">
            <a:avLst/>
          </a:prstGeom>
        </p:spPr>
      </p:pic>
      <p:pic>
        <p:nvPicPr>
          <p:cNvPr id="38" name="Picture 37">
            <a:extLst>
              <a:ext uri="{FF2B5EF4-FFF2-40B4-BE49-F238E27FC236}">
                <a16:creationId xmlns:a16="http://schemas.microsoft.com/office/drawing/2014/main" id="{DD4909FB-36EB-4B05-A699-74F56874CDE8}"/>
              </a:ext>
            </a:extLst>
          </p:cNvPr>
          <p:cNvPicPr>
            <a:picLocks noChangeAspect="1"/>
          </p:cNvPicPr>
          <p:nvPr/>
        </p:nvPicPr>
        <p:blipFill>
          <a:blip r:embed="rId7"/>
          <a:srcRect l="3605" r="17146"/>
          <a:stretch>
            <a:fillRect/>
          </a:stretch>
        </p:blipFill>
        <p:spPr>
          <a:xfrm>
            <a:off x="512205" y="3675415"/>
            <a:ext cx="1837480" cy="1267233"/>
          </a:xfrm>
          <a:prstGeom prst="rect">
            <a:avLst/>
          </a:prstGeom>
        </p:spPr>
      </p:pic>
      <p:sp>
        <p:nvSpPr>
          <p:cNvPr id="42" name="object 5">
            <a:extLst>
              <a:ext uri="{FF2B5EF4-FFF2-40B4-BE49-F238E27FC236}">
                <a16:creationId xmlns:a16="http://schemas.microsoft.com/office/drawing/2014/main" id="{05E4581A-97D6-40D9-BCB7-277472A2C9D2}"/>
              </a:ext>
            </a:extLst>
          </p:cNvPr>
          <p:cNvSpPr/>
          <p:nvPr/>
        </p:nvSpPr>
        <p:spPr>
          <a:xfrm>
            <a:off x="525394" y="2336526"/>
            <a:ext cx="1837480" cy="1267233"/>
          </a:xfrm>
          <a:prstGeom prst="rect">
            <a:avLst/>
          </a:prstGeom>
          <a:blipFill>
            <a:blip r:embed="rId8"/>
            <a:srcRect/>
            <a:stretch>
              <a:fillRect/>
            </a:stretch>
          </a:blip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defTabSz="914309"/>
            <a:endParaRPr>
              <a:solidFill>
                <a:prstClr val="black"/>
              </a:solidFill>
              <a:latin typeface="Calibri"/>
            </a:endParaRPr>
          </a:p>
        </p:txBody>
      </p:sp>
      <p:pic>
        <p:nvPicPr>
          <p:cNvPr id="11" name="Picture 10" descr="A collage of a person&#10;&#10;Description automatically generated with medium confidence">
            <a:extLst>
              <a:ext uri="{FF2B5EF4-FFF2-40B4-BE49-F238E27FC236}">
                <a16:creationId xmlns:a16="http://schemas.microsoft.com/office/drawing/2014/main" id="{7395981C-7255-49E5-97D1-50B9F36D8A95}"/>
              </a:ext>
            </a:extLst>
          </p:cNvPr>
          <p:cNvPicPr>
            <a:picLocks noChangeAspect="1"/>
          </p:cNvPicPr>
          <p:nvPr/>
        </p:nvPicPr>
        <p:blipFill rotWithShape="1">
          <a:blip r:embed="rId9"/>
          <a:srcRect b="2258"/>
          <a:stretch/>
        </p:blipFill>
        <p:spPr>
          <a:xfrm>
            <a:off x="7298493" y="2336526"/>
            <a:ext cx="2668578" cy="2606122"/>
          </a:xfrm>
          <a:prstGeom prst="rect">
            <a:avLst/>
          </a:prstGeom>
        </p:spPr>
      </p:pic>
    </p:spTree>
    <p:extLst>
      <p:ext uri="{BB962C8B-B14F-4D97-AF65-F5344CB8AC3E}">
        <p14:creationId xmlns:p14="http://schemas.microsoft.com/office/powerpoint/2010/main" val="10668266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4.02.25"/>
  <p:tag name="AS_TITLE" val="Aspose.Slides for .NET 4.0"/>
  <p:tag name="AS_VERSION" val="8.4.0.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游ゴシック Light"/>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等线 Light"/>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游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等线"/>
        <a:font script="Guru" typeface="Raavi"/>
        <a:font script="Thaa" typeface="MV Boli"/>
        <a:font script="Cans" typeface="Euphemia"/>
        <a:font script="Hang" typeface="맑은 고딕"/>
        <a:font script="Syrc" typeface="Estrangelo Edess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Geor" typeface="Sylfaen"/>
        <a:font script="Guru" typeface="Raavi"/>
        <a:font script="Gujr" typeface="Shruti"/>
        <a:font script="Viet" typeface="Times New Roman"/>
        <a:font script="Tale" typeface="Microsoft Tai Le"/>
        <a:font script="Arab" typeface="Times New Roman"/>
        <a:font script="Hebr" typeface="Times New Roman"/>
        <a:font script="Bopo" typeface="Microsoft JhengHei"/>
        <a:font script="Thaa" typeface="MV Boli"/>
        <a:font script="Telu" typeface="Gautami"/>
        <a:font script="Ethi" typeface="Nyala"/>
        <a:font script="Lisu" typeface="Segoe UI"/>
        <a:font script="Jpan" typeface="游ゴシック Light"/>
        <a:font script="Talu" typeface="Microsoft New Tai Lue"/>
        <a:font script="Syrn" typeface="Estrangelo Edessa"/>
        <a:font script="Sinh" typeface="Iskoola Pota"/>
        <a:font script="Sora" typeface="Nirmala UI"/>
        <a:font script="Deva" typeface="Mangal"/>
        <a:font script="Knda" typeface="Tunga"/>
        <a:font script="Orya" typeface="Kalinga"/>
        <a:font script="Khmr" typeface="MoolBoran"/>
        <a:font script="Mymr" typeface="Myanmar Text"/>
        <a:font script="Olck" typeface="Nirmala UI"/>
        <a:font script="Bugi" typeface="Leelawadee UI"/>
        <a:font script="Java" typeface="Javanese Text"/>
        <a:font script="Taml" typeface="Latha"/>
        <a:font script="Laoo" typeface="DokChampa"/>
        <a:font script="Tfng" typeface="Ebrima"/>
        <a:font script="Mong" typeface="Mongolian Baiti"/>
        <a:font script="Hans" typeface="等线 Light"/>
        <a:font script="Phag" typeface="Phagspa"/>
        <a:font script="Armn" typeface="Arial"/>
        <a:font script="Osma" typeface="Ebrima"/>
        <a:font script="Hant" typeface="新細明體"/>
        <a:font script="Tibt" typeface="Microsoft Himalaya"/>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Geor" typeface="Sylfaen"/>
        <a:font script="Guru" typeface="Raavi"/>
        <a:font script="Gujr" typeface="Shruti"/>
        <a:font script="Viet" typeface="Arial"/>
        <a:font script="Tale" typeface="Microsoft Tai Le"/>
        <a:font script="Arab" typeface="Arial"/>
        <a:font script="Hebr" typeface="Arial"/>
        <a:font script="Bopo" typeface="Microsoft JhengHei"/>
        <a:font script="Thaa" typeface="MV Boli"/>
        <a:font script="Telu" typeface="Gautami"/>
        <a:font script="Ethi" typeface="Nyala"/>
        <a:font script="Lisu" typeface="Segoe UI"/>
        <a:font script="Jpan" typeface="游ゴシック"/>
        <a:font script="Talu" typeface="Microsoft New Tai Lue"/>
        <a:font script="Syrn" typeface="Estrangelo Edessa"/>
        <a:font script="Sinh" typeface="Iskoola Pota"/>
        <a:font script="Sora" typeface="Nirmala UI"/>
        <a:font script="Deva" typeface="Mangal"/>
        <a:font script="Knda" typeface="Tunga"/>
        <a:font script="Orya" typeface="Kalinga"/>
        <a:font script="Khmr" typeface="DaunPenh"/>
        <a:font script="Mymr" typeface="Myanmar Text"/>
        <a:font script="Olck" typeface="Nirmala UI"/>
        <a:font script="Bugi" typeface="Leelawadee UI"/>
        <a:font script="Java" typeface="Javanese Text"/>
        <a:font script="Taml" typeface="Latha"/>
        <a:font script="Laoo" typeface="DokChampa"/>
        <a:font script="Tfng" typeface="Ebrima"/>
        <a:font script="Mong" typeface="Mongolian Baiti"/>
        <a:font script="Hans" typeface="等线"/>
        <a:font script="Phag" typeface="Phagspa"/>
        <a:font script="Armn" typeface="Arial"/>
        <a:font script="Osma" typeface="Ebrima"/>
        <a:font script="Hant" typeface="新細明體"/>
        <a:font script="Tibt" typeface="Microsoft Himalaya"/>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3889</TotalTime>
  <Words>199</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Montserrat</vt:lpstr>
      <vt:lpstr>Montserrat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Contents</dc:title>
  <dc:creator>Karen Pellicano</dc:creator>
  <cp:lastModifiedBy>Lina van Hamond</cp:lastModifiedBy>
  <cp:revision>125</cp:revision>
  <cp:lastPrinted>2018-02-15T01:22:35Z</cp:lastPrinted>
  <dcterms:created xsi:type="dcterms:W3CDTF">2018-01-24T06:40:40Z</dcterms:created>
  <dcterms:modified xsi:type="dcterms:W3CDTF">2021-09-02T05:12:03Z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2018-01-24T00:00:00Z</vt:filetime>
  </property>
  <property fmtid="{D5CDD505-2E9C-101B-9397-08002B2CF9AE}" pid="3" name="Creator">
    <vt:lpwstr>Adobe InDesign CC 2017 (Windows)</vt:lpwstr>
  </property>
  <property fmtid="{D5CDD505-2E9C-101B-9397-08002B2CF9AE}" pid="4" name="LastSaved">
    <vt:filetime>2018-01-24T00:00:00Z</vt:filetime>
  </property>
</Properties>
</file>